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3"/>
  </p:notesMasterIdLst>
  <p:handoutMasterIdLst>
    <p:handoutMasterId r:id="rId34"/>
  </p:handoutMasterIdLst>
  <p:sldIdLst>
    <p:sldId id="256" r:id="rId5"/>
    <p:sldId id="264" r:id="rId6"/>
    <p:sldId id="261" r:id="rId7"/>
    <p:sldId id="263" r:id="rId8"/>
    <p:sldId id="257" r:id="rId9"/>
    <p:sldId id="258" r:id="rId10"/>
    <p:sldId id="269" r:id="rId11"/>
    <p:sldId id="262" r:id="rId12"/>
    <p:sldId id="265" r:id="rId13"/>
    <p:sldId id="266" r:id="rId14"/>
    <p:sldId id="267" r:id="rId15"/>
    <p:sldId id="268" r:id="rId16"/>
    <p:sldId id="271" r:id="rId17"/>
    <p:sldId id="272" r:id="rId18"/>
    <p:sldId id="273" r:id="rId19"/>
    <p:sldId id="274" r:id="rId20"/>
    <p:sldId id="275" r:id="rId21"/>
    <p:sldId id="276" r:id="rId22"/>
    <p:sldId id="277" r:id="rId23"/>
    <p:sldId id="282" r:id="rId24"/>
    <p:sldId id="281" r:id="rId25"/>
    <p:sldId id="283" r:id="rId26"/>
    <p:sldId id="284" r:id="rId27"/>
    <p:sldId id="278" r:id="rId28"/>
    <p:sldId id="279" r:id="rId29"/>
    <p:sldId id="286" r:id="rId30"/>
    <p:sldId id="285" r:id="rId31"/>
    <p:sldId id="280" r:id="rId32"/>
  </p:sldIdLst>
  <p:sldSz cx="12192000"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showGuides="1">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4581AE-25B1-447B-BCA8-75326C594BAB}" type="datetime1">
              <a:rPr lang="hr-HR" smtClean="0"/>
              <a:t>22.1.2020.</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hr-HR" smtClean="0"/>
              <a:t>‹#›</a:t>
            </a:fld>
            <a:endParaRPr lang="hr-HR"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8ED3B7F-2E26-4EEA-9886-4290184ED7C0}" type="datetime1">
              <a:rPr lang="hr-HR" smtClean="0"/>
              <a:t>22.1.2020.</a:t>
            </a:fld>
            <a:endParaRPr lang="hr-HR" dirty="0"/>
          </a:p>
        </p:txBody>
      </p:sp>
      <p:sp>
        <p:nvSpPr>
          <p:cNvPr id="4" name="Rezervirano mjesto za sliku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hr-HR" smtClean="0"/>
              <a:t>‹#›</a:t>
            </a:fld>
            <a:endParaRPr lang="hr-HR"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10" name="Slika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Naslov 1"/>
          <p:cNvSpPr>
            <a:spLocks noGrp="1"/>
          </p:cNvSpPr>
          <p:nvPr>
            <p:ph type="ctrTitle"/>
          </p:nvPr>
        </p:nvSpPr>
        <p:spPr>
          <a:xfrm>
            <a:off x="914400" y="2007889"/>
            <a:ext cx="10363200" cy="1470025"/>
          </a:xfrm>
        </p:spPr>
        <p:txBody>
          <a:bodyPr rtlCol="0"/>
          <a:lstStyle>
            <a:lvl1pPr algn="ctr">
              <a:defRPr sz="4400" b="1" baseline="0">
                <a:solidFill>
                  <a:schemeClr val="tx2">
                    <a:lumMod val="50000"/>
                  </a:schemeClr>
                </a:solidFill>
                <a:effectLst/>
              </a:defRPr>
            </a:lvl1pPr>
          </a:lstStyle>
          <a:p>
            <a:pPr rtl="0"/>
            <a:r>
              <a:rPr lang="hr-HR"/>
              <a:t>Kliknite da biste uredili stil naslova matrice</a:t>
            </a:r>
            <a:endParaRPr lang="hr-HR" dirty="0"/>
          </a:p>
        </p:txBody>
      </p:sp>
      <p:sp>
        <p:nvSpPr>
          <p:cNvPr id="3" name="Podnaslov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a:t>Kliknite da biste uredili stil podnaslova matrice</a:t>
            </a:r>
            <a:endParaRPr lang="hr-HR" dirty="0"/>
          </a:p>
        </p:txBody>
      </p:sp>
      <p:sp>
        <p:nvSpPr>
          <p:cNvPr id="5" name="Rezervirano mjesto za podnožje 4"/>
          <p:cNvSpPr>
            <a:spLocks noGrp="1"/>
          </p:cNvSpPr>
          <p:nvPr>
            <p:ph type="ftr" sz="quarter" idx="11"/>
          </p:nvPr>
        </p:nvSpPr>
        <p:spPr/>
        <p:txBody>
          <a:bodyPr rtlCol="0"/>
          <a:lstStyle/>
          <a:p>
            <a:pPr rtl="0"/>
            <a:r>
              <a:rPr lang="hr-HR" dirty="0"/>
              <a:t>Dodajte podnožje</a:t>
            </a:r>
          </a:p>
        </p:txBody>
      </p:sp>
      <p:sp>
        <p:nvSpPr>
          <p:cNvPr id="4" name="Rezervirano mjesto za datum 3"/>
          <p:cNvSpPr>
            <a:spLocks noGrp="1"/>
          </p:cNvSpPr>
          <p:nvPr>
            <p:ph type="dt" sz="half" idx="10"/>
          </p:nvPr>
        </p:nvSpPr>
        <p:spPr>
          <a:xfrm>
            <a:off x="7620000" y="6365876"/>
            <a:ext cx="2032000" cy="365125"/>
          </a:xfrm>
        </p:spPr>
        <p:txBody>
          <a:bodyPr rtlCol="0"/>
          <a:lstStyle/>
          <a:p>
            <a:pPr rtl="0"/>
            <a:fld id="{1F31EAD5-3E2A-4E8A-A0CD-45C37DDB5B9E}" type="datetime1">
              <a:rPr lang="hr-HR" smtClean="0"/>
              <a:t>22.1.2020.</a:t>
            </a:fld>
            <a:endParaRPr lang="hr-HR" dirty="0"/>
          </a:p>
        </p:txBody>
      </p:sp>
      <p:sp>
        <p:nvSpPr>
          <p:cNvPr id="6" name="Rezervirano mjesto za broj slajda 5"/>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HR" dirty="0"/>
          </a:p>
        </p:txBody>
      </p:sp>
      <p:sp>
        <p:nvSpPr>
          <p:cNvPr id="5" name="Rezervirano mjesto za podnožje 4"/>
          <p:cNvSpPr>
            <a:spLocks noGrp="1"/>
          </p:cNvSpPr>
          <p:nvPr>
            <p:ph type="ftr" sz="quarter" idx="11"/>
          </p:nvPr>
        </p:nvSpPr>
        <p:spPr/>
        <p:txBody>
          <a:bodyPr rtlCol="0"/>
          <a:lstStyle/>
          <a:p>
            <a:pPr rtl="0"/>
            <a:r>
              <a:rPr lang="hr-HR" dirty="0"/>
              <a:t>Dodajte podnožje</a:t>
            </a:r>
          </a:p>
        </p:txBody>
      </p:sp>
      <p:sp>
        <p:nvSpPr>
          <p:cNvPr id="4" name="Rezervirano mjesto za datum 3"/>
          <p:cNvSpPr>
            <a:spLocks noGrp="1"/>
          </p:cNvSpPr>
          <p:nvPr>
            <p:ph type="dt" sz="half" idx="10"/>
          </p:nvPr>
        </p:nvSpPr>
        <p:spPr/>
        <p:txBody>
          <a:bodyPr rtlCol="0"/>
          <a:lstStyle/>
          <a:p>
            <a:pPr rtl="0"/>
            <a:fld id="{E243CBB6-64E9-4BEC-8E15-09C42EA01568}" type="datetime1">
              <a:rPr lang="hr-HR" smtClean="0"/>
              <a:t>22.1.2020.</a:t>
            </a:fld>
            <a:endParaRPr lang="hr-HR" dirty="0"/>
          </a:p>
        </p:txBody>
      </p:sp>
      <p:sp>
        <p:nvSpPr>
          <p:cNvPr id="6" name="Rezervirano mjesto za broj slajda 5"/>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839200" y="274639"/>
            <a:ext cx="2743200" cy="5851525"/>
          </a:xfrm>
        </p:spPr>
        <p:txBody>
          <a:bodyPr vert="eaVert" rtlCol="0"/>
          <a:lstStyle/>
          <a:p>
            <a:pPr rtl="0"/>
            <a:r>
              <a:rPr lang="hr-HR"/>
              <a:t>Kliknite da biste uredili stil naslova matrice</a:t>
            </a:r>
            <a:endParaRPr lang="hr-HR" dirty="0"/>
          </a:p>
        </p:txBody>
      </p:sp>
      <p:sp>
        <p:nvSpPr>
          <p:cNvPr id="3" name="Okomiti tekst s rezerviranim mjestom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HR" dirty="0"/>
          </a:p>
        </p:txBody>
      </p:sp>
      <p:sp>
        <p:nvSpPr>
          <p:cNvPr id="5" name="Rezervirano mjesto za podnožje 4"/>
          <p:cNvSpPr>
            <a:spLocks noGrp="1"/>
          </p:cNvSpPr>
          <p:nvPr>
            <p:ph type="ftr" sz="quarter" idx="11"/>
          </p:nvPr>
        </p:nvSpPr>
        <p:spPr/>
        <p:txBody>
          <a:bodyPr rtlCol="0"/>
          <a:lstStyle/>
          <a:p>
            <a:pPr rtl="0"/>
            <a:r>
              <a:rPr lang="hr-HR" dirty="0"/>
              <a:t>Dodajte podnožje</a:t>
            </a:r>
          </a:p>
        </p:txBody>
      </p:sp>
      <p:sp>
        <p:nvSpPr>
          <p:cNvPr id="4" name="Rezervirano mjesto za datum 3"/>
          <p:cNvSpPr>
            <a:spLocks noGrp="1"/>
          </p:cNvSpPr>
          <p:nvPr>
            <p:ph type="dt" sz="half" idx="10"/>
          </p:nvPr>
        </p:nvSpPr>
        <p:spPr/>
        <p:txBody>
          <a:bodyPr rtlCol="0"/>
          <a:lstStyle/>
          <a:p>
            <a:pPr rtl="0"/>
            <a:fld id="{19807BBF-FF26-4CC8-8065-60F8ADC89473}" type="datetime1">
              <a:rPr lang="hr-HR" smtClean="0"/>
              <a:t>22.1.2020.</a:t>
            </a:fld>
            <a:endParaRPr lang="hr-HR" dirty="0"/>
          </a:p>
        </p:txBody>
      </p:sp>
      <p:sp>
        <p:nvSpPr>
          <p:cNvPr id="6" name="Rezervirano mjesto za broj slajda 5"/>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5B231C-5555-4F4E-A680-D329C025480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8DC1D37-78BD-4341-9700-D5459245629E}"/>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1234CC5-AFD3-4325-9523-85CB6956AF39}"/>
              </a:ext>
            </a:extLst>
          </p:cNvPr>
          <p:cNvSpPr>
            <a:spLocks noGrp="1"/>
          </p:cNvSpPr>
          <p:nvPr>
            <p:ph type="dt" sz="half" idx="10"/>
          </p:nvPr>
        </p:nvSpPr>
        <p:spPr/>
        <p:txBody>
          <a:bodyPr/>
          <a:lstStyle/>
          <a:p>
            <a:fld id="{30B2F3BA-ED73-4232-AE85-679304D47611}" type="datetime1">
              <a:rPr lang="hr-HR" smtClean="0"/>
              <a:t>22.1.2020.</a:t>
            </a:fld>
            <a:endParaRPr lang="hr-HR" dirty="0"/>
          </a:p>
        </p:txBody>
      </p:sp>
      <p:sp>
        <p:nvSpPr>
          <p:cNvPr id="5" name="Rezervirano mjesto podnožja 4">
            <a:extLst>
              <a:ext uri="{FF2B5EF4-FFF2-40B4-BE49-F238E27FC236}">
                <a16:creationId xmlns:a16="http://schemas.microsoft.com/office/drawing/2014/main" id="{C31C0688-E744-4526-89DD-97E1ED485FDB}"/>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095D04F4-C2A0-4AB9-91A0-B1DC8F969460}"/>
              </a:ext>
            </a:extLst>
          </p:cNvPr>
          <p:cNvSpPr>
            <a:spLocks noGrp="1"/>
          </p:cNvSpPr>
          <p:nvPr>
            <p:ph type="sldNum" sz="quarter" idx="12"/>
          </p:nvPr>
        </p:nvSpPr>
        <p:spPr/>
        <p:txBody>
          <a:bodyPr/>
          <a:lstStyle/>
          <a:p>
            <a:fld id="{C523DC7C-9EB1-40DA-A676-CF71C7E58882}" type="slidenum">
              <a:rPr lang="hr-HR" smtClean="0"/>
              <a:t>‹#›</a:t>
            </a:fld>
            <a:endParaRPr lang="hr-HR" dirty="0"/>
          </a:p>
        </p:txBody>
      </p:sp>
    </p:spTree>
    <p:extLst>
      <p:ext uri="{BB962C8B-B14F-4D97-AF65-F5344CB8AC3E}">
        <p14:creationId xmlns:p14="http://schemas.microsoft.com/office/powerpoint/2010/main" val="52893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hr-HR"/>
              <a:t>Kliknite da biste uredili stil naslova matrice</a:t>
            </a:r>
            <a:endParaRPr lang="hr-HR" dirty="0"/>
          </a:p>
        </p:txBody>
      </p:sp>
      <p:sp>
        <p:nvSpPr>
          <p:cNvPr id="8" name="Rezervirano mjesto za sadržaj 7"/>
          <p:cNvSpPr>
            <a:spLocks noGrp="1"/>
          </p:cNvSpPr>
          <p:nvPr>
            <p:ph sz="quarter" idx="13" hasCustomPrompt="1"/>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5" name="Rezervirano mjesto za podnožje 4"/>
          <p:cNvSpPr>
            <a:spLocks noGrp="1"/>
          </p:cNvSpPr>
          <p:nvPr>
            <p:ph type="ftr" sz="quarter" idx="11"/>
          </p:nvPr>
        </p:nvSpPr>
        <p:spPr/>
        <p:txBody>
          <a:bodyPr rtlCol="0"/>
          <a:lstStyle/>
          <a:p>
            <a:pPr rtl="0"/>
            <a:r>
              <a:rPr lang="hr-HR" dirty="0"/>
              <a:t>Dodajte podnožje</a:t>
            </a:r>
          </a:p>
        </p:txBody>
      </p:sp>
      <p:sp>
        <p:nvSpPr>
          <p:cNvPr id="4" name="Rezervirano mjesto za datum 3"/>
          <p:cNvSpPr>
            <a:spLocks noGrp="1"/>
          </p:cNvSpPr>
          <p:nvPr>
            <p:ph type="dt" sz="half" idx="10"/>
          </p:nvPr>
        </p:nvSpPr>
        <p:spPr/>
        <p:txBody>
          <a:bodyPr rtlCol="0"/>
          <a:lstStyle/>
          <a:p>
            <a:pPr rtl="0"/>
            <a:fld id="{23B874F2-0A4C-42CE-BA95-CA10BC56CF93}" type="datetime1">
              <a:rPr lang="hr-HR" smtClean="0"/>
              <a:t>22.1.2020.</a:t>
            </a:fld>
            <a:endParaRPr lang="hr-HR" dirty="0"/>
          </a:p>
        </p:txBody>
      </p:sp>
      <p:sp>
        <p:nvSpPr>
          <p:cNvPr id="6" name="Rezervirano mjesto za broj slajda 5"/>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a:t>Kliknite da biste uredili matrice</a:t>
            </a:r>
          </a:p>
        </p:txBody>
      </p:sp>
      <p:sp>
        <p:nvSpPr>
          <p:cNvPr id="5" name="Rezervirano mjesto za podnožje 4"/>
          <p:cNvSpPr>
            <a:spLocks noGrp="1"/>
          </p:cNvSpPr>
          <p:nvPr>
            <p:ph type="ftr" sz="quarter" idx="11"/>
          </p:nvPr>
        </p:nvSpPr>
        <p:spPr/>
        <p:txBody>
          <a:bodyPr rtlCol="0"/>
          <a:lstStyle/>
          <a:p>
            <a:pPr rtl="0"/>
            <a:r>
              <a:rPr lang="hr-HR" dirty="0"/>
              <a:t>Dodajte podnožje</a:t>
            </a:r>
          </a:p>
        </p:txBody>
      </p:sp>
      <p:sp>
        <p:nvSpPr>
          <p:cNvPr id="4" name="Rezervirano mjesto za datum 3"/>
          <p:cNvSpPr>
            <a:spLocks noGrp="1"/>
          </p:cNvSpPr>
          <p:nvPr>
            <p:ph type="dt" sz="half" idx="10"/>
          </p:nvPr>
        </p:nvSpPr>
        <p:spPr/>
        <p:txBody>
          <a:bodyPr rtlCol="0"/>
          <a:lstStyle/>
          <a:p>
            <a:pPr rtl="0"/>
            <a:fld id="{9377D6D3-DA56-43D0-B0E9-B1E7C6B7562F}" type="datetime1">
              <a:rPr lang="hr-HR" smtClean="0"/>
              <a:t>22.1.2020.</a:t>
            </a:fld>
            <a:endParaRPr lang="hr-HR" dirty="0"/>
          </a:p>
        </p:txBody>
      </p:sp>
      <p:sp>
        <p:nvSpPr>
          <p:cNvPr id="6" name="Rezervirano mjesto za broj slajda 5"/>
          <p:cNvSpPr>
            <a:spLocks noGrp="1"/>
          </p:cNvSpPr>
          <p:nvPr>
            <p:ph type="sldNum" sz="quarter" idx="12"/>
          </p:nvPr>
        </p:nvSpPr>
        <p:spPr/>
        <p:txBody>
          <a:bodyPr rtlCol="0"/>
          <a:lstStyle/>
          <a:p>
            <a:pPr rtl="0"/>
            <a:fld id="{401CF334-2D5C-4859-84A6-CA7E6E43FAEB}" type="slidenum">
              <a:rPr lang="hr-HR" smtClean="0"/>
              <a:pPr/>
              <a:t>‹#›</a:t>
            </a:fld>
            <a:endParaRPr lang="hr-HR"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hr-HR"/>
              <a:t>Kliknite da biste uredili stil naslova matrice</a:t>
            </a:r>
            <a:endParaRPr lang="hr-HR" dirty="0"/>
          </a:p>
        </p:txBody>
      </p:sp>
      <p:sp>
        <p:nvSpPr>
          <p:cNvPr id="11" name="Rezervirano mjesto za sadržaj 10"/>
          <p:cNvSpPr>
            <a:spLocks noGrp="1"/>
          </p:cNvSpPr>
          <p:nvPr>
            <p:ph sz="quarter" idx="13" hasCustomPrompt="1"/>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13" name="Rezervirano mjesto za sadržaj 12"/>
          <p:cNvSpPr>
            <a:spLocks noGrp="1"/>
          </p:cNvSpPr>
          <p:nvPr>
            <p:ph sz="quarter" idx="14" hasCustomPrompt="1"/>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6" name="Rezervirano mjesto za podnožje 5"/>
          <p:cNvSpPr>
            <a:spLocks noGrp="1"/>
          </p:cNvSpPr>
          <p:nvPr>
            <p:ph type="ftr" sz="quarter" idx="11"/>
          </p:nvPr>
        </p:nvSpPr>
        <p:spPr/>
        <p:txBody>
          <a:bodyPr rtlCol="0"/>
          <a:lstStyle/>
          <a:p>
            <a:pPr rtl="0"/>
            <a:r>
              <a:rPr lang="hr-HR" dirty="0"/>
              <a:t>Dodajte podnožje</a:t>
            </a:r>
          </a:p>
        </p:txBody>
      </p:sp>
      <p:sp>
        <p:nvSpPr>
          <p:cNvPr id="5" name="Rezervirano mjesto za datum 4"/>
          <p:cNvSpPr>
            <a:spLocks noGrp="1"/>
          </p:cNvSpPr>
          <p:nvPr>
            <p:ph type="dt" sz="half" idx="10"/>
          </p:nvPr>
        </p:nvSpPr>
        <p:spPr/>
        <p:txBody>
          <a:bodyPr rtlCol="0"/>
          <a:lstStyle/>
          <a:p>
            <a:pPr rtl="0"/>
            <a:fld id="{25DD3F71-24C7-48BF-9D0A-FBB8D2D10FA5}" type="datetime1">
              <a:rPr lang="hr-HR" smtClean="0"/>
              <a:t>22.1.2020.</a:t>
            </a:fld>
            <a:endParaRPr lang="hr-HR" dirty="0"/>
          </a:p>
        </p:txBody>
      </p:sp>
      <p:sp>
        <p:nvSpPr>
          <p:cNvPr id="7" name="Rezervirano mjesto za broj slajda 6"/>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12800" y="274638"/>
            <a:ext cx="10566400" cy="1143000"/>
          </a:xfrm>
        </p:spPr>
        <p:txBody>
          <a:bodyPr rtlCol="0"/>
          <a:lstStyle>
            <a:lvl1pPr>
              <a:defRPr/>
            </a:lvl1pPr>
          </a:lstStyle>
          <a:p>
            <a:pPr rtl="0"/>
            <a:r>
              <a:rPr lang="hr-HR"/>
              <a:t>Kliknite da biste uredili stil naslova matrice</a:t>
            </a:r>
            <a:endParaRPr lang="hr-HR" dirty="0"/>
          </a:p>
        </p:txBody>
      </p:sp>
      <p:sp>
        <p:nvSpPr>
          <p:cNvPr id="3" name="Rezervirano mjesto za tekst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11" name="Rezervirano mjesto za sadržaj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HR" dirty="0"/>
          </a:p>
        </p:txBody>
      </p:sp>
      <p:sp>
        <p:nvSpPr>
          <p:cNvPr id="5" name="Rezervirano mjesto za tekst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a:t>Kliknite da biste uredili matrice</a:t>
            </a:r>
          </a:p>
        </p:txBody>
      </p:sp>
      <p:sp>
        <p:nvSpPr>
          <p:cNvPr id="13" name="Rezervirano mjesto za sadržaj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HR" dirty="0"/>
          </a:p>
        </p:txBody>
      </p:sp>
      <p:sp>
        <p:nvSpPr>
          <p:cNvPr id="8" name="Rezervirano mjesto za podnožje 7"/>
          <p:cNvSpPr>
            <a:spLocks noGrp="1"/>
          </p:cNvSpPr>
          <p:nvPr>
            <p:ph type="ftr" sz="quarter" idx="11"/>
          </p:nvPr>
        </p:nvSpPr>
        <p:spPr/>
        <p:txBody>
          <a:bodyPr rtlCol="0"/>
          <a:lstStyle/>
          <a:p>
            <a:pPr rtl="0"/>
            <a:r>
              <a:rPr lang="hr-HR" dirty="0"/>
              <a:t>Dodajte podnožje</a:t>
            </a:r>
          </a:p>
        </p:txBody>
      </p:sp>
      <p:sp>
        <p:nvSpPr>
          <p:cNvPr id="7" name="Rezervirano mjesto za datum 6"/>
          <p:cNvSpPr>
            <a:spLocks noGrp="1"/>
          </p:cNvSpPr>
          <p:nvPr>
            <p:ph type="dt" sz="half" idx="10"/>
          </p:nvPr>
        </p:nvSpPr>
        <p:spPr/>
        <p:txBody>
          <a:bodyPr rtlCol="0"/>
          <a:lstStyle/>
          <a:p>
            <a:pPr rtl="0"/>
            <a:fld id="{17255C17-1CDC-4C79-8CF7-6645399366F1}" type="datetime1">
              <a:rPr lang="hr-HR" smtClean="0"/>
              <a:t>22.1.2020.</a:t>
            </a:fld>
            <a:endParaRPr lang="hr-HR" dirty="0"/>
          </a:p>
        </p:txBody>
      </p:sp>
      <p:sp>
        <p:nvSpPr>
          <p:cNvPr id="9" name="Rezervirano mjesto za broj slajda 8"/>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812800" y="274638"/>
            <a:ext cx="10566400" cy="1143000"/>
          </a:xfrm>
        </p:spPr>
        <p:txBody>
          <a:bodyPr rtlCol="0"/>
          <a:lstStyle/>
          <a:p>
            <a:pPr rtl="0"/>
            <a:r>
              <a:rPr lang="hr-HR"/>
              <a:t>Kliknite da biste uredili stil naslova matrice</a:t>
            </a:r>
            <a:endParaRPr lang="hr-HR" dirty="0"/>
          </a:p>
        </p:txBody>
      </p:sp>
      <p:sp>
        <p:nvSpPr>
          <p:cNvPr id="4" name="Rezervirano mjesto za podnožje 3"/>
          <p:cNvSpPr>
            <a:spLocks noGrp="1"/>
          </p:cNvSpPr>
          <p:nvPr>
            <p:ph type="ftr" sz="quarter" idx="11"/>
          </p:nvPr>
        </p:nvSpPr>
        <p:spPr/>
        <p:txBody>
          <a:bodyPr rtlCol="0"/>
          <a:lstStyle/>
          <a:p>
            <a:pPr rtl="0"/>
            <a:r>
              <a:rPr lang="hr-HR" dirty="0"/>
              <a:t>Dodajte podnožje</a:t>
            </a:r>
          </a:p>
        </p:txBody>
      </p:sp>
      <p:sp>
        <p:nvSpPr>
          <p:cNvPr id="3" name="Rezervirano mjesto za datum 2"/>
          <p:cNvSpPr>
            <a:spLocks noGrp="1"/>
          </p:cNvSpPr>
          <p:nvPr>
            <p:ph type="dt" sz="half" idx="10"/>
          </p:nvPr>
        </p:nvSpPr>
        <p:spPr/>
        <p:txBody>
          <a:bodyPr rtlCol="0"/>
          <a:lstStyle/>
          <a:p>
            <a:pPr rtl="0"/>
            <a:fld id="{AFA6E7B9-AA96-4E55-9981-107E35B12325}" type="datetime1">
              <a:rPr lang="hr-HR" smtClean="0"/>
              <a:t>22.1.2020.</a:t>
            </a:fld>
            <a:endParaRPr lang="hr-HR" dirty="0"/>
          </a:p>
        </p:txBody>
      </p:sp>
      <p:sp>
        <p:nvSpPr>
          <p:cNvPr id="5" name="Rezervirano mjesto za broj slajda 4"/>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Rezervirano mjesto za podnožje 2"/>
          <p:cNvSpPr>
            <a:spLocks noGrp="1"/>
          </p:cNvSpPr>
          <p:nvPr>
            <p:ph type="ftr" sz="quarter" idx="11"/>
          </p:nvPr>
        </p:nvSpPr>
        <p:spPr/>
        <p:txBody>
          <a:bodyPr rtlCol="0"/>
          <a:lstStyle/>
          <a:p>
            <a:pPr rtl="0"/>
            <a:r>
              <a:rPr lang="hr-HR" dirty="0"/>
              <a:t>Dodajte podnožje</a:t>
            </a:r>
          </a:p>
        </p:txBody>
      </p:sp>
      <p:sp>
        <p:nvSpPr>
          <p:cNvPr id="2" name="Rezervirano mjesto za datum 1"/>
          <p:cNvSpPr>
            <a:spLocks noGrp="1"/>
          </p:cNvSpPr>
          <p:nvPr>
            <p:ph type="dt" sz="half" idx="10"/>
          </p:nvPr>
        </p:nvSpPr>
        <p:spPr/>
        <p:txBody>
          <a:bodyPr rtlCol="0"/>
          <a:lstStyle/>
          <a:p>
            <a:pPr rtl="0"/>
            <a:fld id="{A83CC0F9-6806-449F-89C7-1A26DF2CAC54}" type="datetime1">
              <a:rPr lang="hr-HR" smtClean="0"/>
              <a:t>22.1.2020.</a:t>
            </a:fld>
            <a:endParaRPr lang="hr-HR" dirty="0"/>
          </a:p>
        </p:txBody>
      </p:sp>
      <p:sp>
        <p:nvSpPr>
          <p:cNvPr id="4" name="Rezervirano mjesto za broj slajda 3"/>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16864" y="1447800"/>
            <a:ext cx="3962400" cy="1097280"/>
          </a:xfrm>
        </p:spPr>
        <p:txBody>
          <a:bodyPr rtlCol="0" anchor="b"/>
          <a:lstStyle>
            <a:lvl1pPr algn="l">
              <a:defRPr sz="2600" b="1" i="0" cap="none" baseline="0">
                <a:solidFill>
                  <a:schemeClr val="tx2">
                    <a:lumMod val="50000"/>
                  </a:schemeClr>
                </a:solidFill>
              </a:defRPr>
            </a:lvl1pPr>
          </a:lstStyle>
          <a:p>
            <a:pPr rtl="0"/>
            <a:r>
              <a:rPr lang="hr-HR"/>
              <a:t>Kliknite da biste uredili stil naslova matrice</a:t>
            </a:r>
            <a:endParaRPr lang="hr-HR" dirty="0"/>
          </a:p>
        </p:txBody>
      </p:sp>
      <p:sp>
        <p:nvSpPr>
          <p:cNvPr id="9" name="Rezervirano mjesto za sadržaj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hr-HR"/>
              <a:t>Kliknite da biste uredili matrice</a:t>
            </a:r>
          </a:p>
          <a:p>
            <a:pPr lvl="1" rtl="0"/>
            <a:r>
              <a:rPr lang="hr-HR"/>
              <a:t>Druga razina</a:t>
            </a:r>
          </a:p>
          <a:p>
            <a:pPr lvl="2" rtl="0"/>
            <a:r>
              <a:rPr lang="hr-HR"/>
              <a:t>Treća razina</a:t>
            </a:r>
          </a:p>
          <a:p>
            <a:pPr lvl="3" rtl="0"/>
            <a:r>
              <a:rPr lang="hr-HR"/>
              <a:t>Četvrta razina</a:t>
            </a:r>
          </a:p>
          <a:p>
            <a:pPr lvl="4" rtl="0"/>
            <a:r>
              <a:rPr lang="hr-HR"/>
              <a:t>Peta razina stilove teksta</a:t>
            </a:r>
            <a:endParaRPr lang="hr-HR" dirty="0"/>
          </a:p>
        </p:txBody>
      </p:sp>
      <p:sp>
        <p:nvSpPr>
          <p:cNvPr id="4" name="Rezervirano mjesto za tekst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
        <p:nvSpPr>
          <p:cNvPr id="6" name="Rezervirano mjesto za podnožje 5"/>
          <p:cNvSpPr>
            <a:spLocks noGrp="1"/>
          </p:cNvSpPr>
          <p:nvPr>
            <p:ph type="ftr" sz="quarter" idx="11"/>
          </p:nvPr>
        </p:nvSpPr>
        <p:spPr/>
        <p:txBody>
          <a:bodyPr rtlCol="0"/>
          <a:lstStyle/>
          <a:p>
            <a:pPr rtl="0"/>
            <a:r>
              <a:rPr lang="hr-HR" dirty="0"/>
              <a:t>Dodajte podnožje</a:t>
            </a:r>
          </a:p>
        </p:txBody>
      </p:sp>
      <p:sp>
        <p:nvSpPr>
          <p:cNvPr id="5" name="Rezervirano mjesto za datum 4"/>
          <p:cNvSpPr>
            <a:spLocks noGrp="1"/>
          </p:cNvSpPr>
          <p:nvPr>
            <p:ph type="dt" sz="half" idx="10"/>
          </p:nvPr>
        </p:nvSpPr>
        <p:spPr/>
        <p:txBody>
          <a:bodyPr rtlCol="0"/>
          <a:lstStyle/>
          <a:p>
            <a:pPr rtl="0"/>
            <a:fld id="{38FBE460-DD36-449F-8847-A1D8116CD0A2}" type="datetime1">
              <a:rPr lang="hr-HR" smtClean="0"/>
              <a:t>22.1.2020.</a:t>
            </a:fld>
            <a:endParaRPr lang="hr-HR" dirty="0"/>
          </a:p>
        </p:txBody>
      </p:sp>
      <p:sp>
        <p:nvSpPr>
          <p:cNvPr id="7" name="Rezervirano mjesto za broj slajda 6"/>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12800" y="1447800"/>
            <a:ext cx="3962400" cy="1097280"/>
          </a:xfrm>
        </p:spPr>
        <p:txBody>
          <a:bodyPr rtlCol="0" anchor="b"/>
          <a:lstStyle>
            <a:lvl1pPr algn="l">
              <a:defRPr sz="2600" b="1" i="0" cap="none" baseline="0">
                <a:solidFill>
                  <a:schemeClr val="tx2">
                    <a:lumMod val="50000"/>
                  </a:schemeClr>
                </a:solidFill>
              </a:defRPr>
            </a:lvl1pPr>
          </a:lstStyle>
          <a:p>
            <a:pPr rtl="0"/>
            <a:r>
              <a:rPr lang="hr-HR"/>
              <a:t>Kliknite da biste uredili stil naslova matrice</a:t>
            </a:r>
            <a:endParaRPr lang="hr-HR" dirty="0"/>
          </a:p>
        </p:txBody>
      </p:sp>
      <p:sp>
        <p:nvSpPr>
          <p:cNvPr id="10" name="Rezervirano mjesto za sliku 9" descr="Prazno rezervirano mjesto za dodavanje slike. Kliknite rezervirano mjesto i odaberite sliku koju želite dodati"/>
          <p:cNvSpPr>
            <a:spLocks noGrp="1"/>
          </p:cNvSpPr>
          <p:nvPr>
            <p:ph type="pic" sz="quarter" idx="13"/>
          </p:nvPr>
        </p:nvSpPr>
        <p:spPr>
          <a:xfrm>
            <a:off x="6301232" y="1539240"/>
            <a:ext cx="4431538" cy="3272790"/>
          </a:xfrm>
        </p:spPr>
        <p:txBody>
          <a:bodyPr rtlCol="0"/>
          <a:lstStyle>
            <a:lvl1pPr marL="0" indent="0">
              <a:buNone/>
              <a:defRPr/>
            </a:lvl1pPr>
          </a:lstStyle>
          <a:p>
            <a:pPr rtl="0"/>
            <a:r>
              <a:rPr lang="hr-HR" dirty="0"/>
              <a:t>Kliknite ikonu da biste dodali  sliku</a:t>
            </a:r>
          </a:p>
        </p:txBody>
      </p:sp>
      <p:sp>
        <p:nvSpPr>
          <p:cNvPr id="4" name="Rezervirano mjesto za tekst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a:t>Kliknite da biste uredili matrice</a:t>
            </a:r>
          </a:p>
        </p:txBody>
      </p:sp>
      <p:sp>
        <p:nvSpPr>
          <p:cNvPr id="6" name="Rezervirano mjesto za podnožje 5"/>
          <p:cNvSpPr>
            <a:spLocks noGrp="1"/>
          </p:cNvSpPr>
          <p:nvPr>
            <p:ph type="ftr" sz="quarter" idx="11"/>
          </p:nvPr>
        </p:nvSpPr>
        <p:spPr/>
        <p:txBody>
          <a:bodyPr rtlCol="0"/>
          <a:lstStyle/>
          <a:p>
            <a:pPr rtl="0"/>
            <a:r>
              <a:rPr lang="hr-HR" dirty="0"/>
              <a:t>Dodajte podnožje</a:t>
            </a:r>
          </a:p>
        </p:txBody>
      </p:sp>
      <p:sp>
        <p:nvSpPr>
          <p:cNvPr id="5" name="Rezervirano mjesto za datum 4"/>
          <p:cNvSpPr>
            <a:spLocks noGrp="1"/>
          </p:cNvSpPr>
          <p:nvPr>
            <p:ph type="dt" sz="half" idx="10"/>
          </p:nvPr>
        </p:nvSpPr>
        <p:spPr/>
        <p:txBody>
          <a:bodyPr rtlCol="0"/>
          <a:lstStyle/>
          <a:p>
            <a:pPr rtl="0"/>
            <a:fld id="{D343A5C0-CAFE-46C8-9469-A9105B89CE9C}" type="datetime1">
              <a:rPr lang="hr-HR" smtClean="0"/>
              <a:t>22.1.2020.</a:t>
            </a:fld>
            <a:endParaRPr lang="hr-HR" dirty="0"/>
          </a:p>
        </p:txBody>
      </p:sp>
      <p:sp>
        <p:nvSpPr>
          <p:cNvPr id="7" name="Rezervirano mjesto za broj slajda 6"/>
          <p:cNvSpPr>
            <a:spLocks noGrp="1"/>
          </p:cNvSpPr>
          <p:nvPr>
            <p:ph type="sldNum" sz="quarter" idx="12"/>
          </p:nvPr>
        </p:nvSpPr>
        <p:spPr/>
        <p:txBody>
          <a:bodyPr rtlCol="0"/>
          <a:lstStyle/>
          <a:p>
            <a:pPr rtl="0"/>
            <a:fld id="{401CF334-2D5C-4859-84A6-CA7E6E43FAEB}" type="slidenum">
              <a:rPr lang="hr-HR" smtClean="0"/>
              <a:t>‹#›</a:t>
            </a:fld>
            <a:endParaRPr lang="hr-HR"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Slika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Rezervirano mjesto za naslov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hr-HR" dirty="0"/>
              <a:t>Kliknite da biste uredili stil naslova matrice</a:t>
            </a:r>
          </a:p>
        </p:txBody>
      </p:sp>
      <p:sp>
        <p:nvSpPr>
          <p:cNvPr id="3" name="Rezervirano mjesto za tekst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hr-HR" dirty="0"/>
              <a:t>Kliknite da biste uredili stilove teksta matrice</a:t>
            </a:r>
          </a:p>
          <a:p>
            <a:pPr lvl="1" rtl="0"/>
            <a:r>
              <a:rPr lang="hr-HR" dirty="0"/>
              <a:t>Druga razina</a:t>
            </a:r>
          </a:p>
          <a:p>
            <a:pPr lvl="2" rtl="0"/>
            <a:r>
              <a:rPr lang="hr-HR" dirty="0"/>
              <a:t>Treća razina</a:t>
            </a:r>
          </a:p>
          <a:p>
            <a:pPr lvl="3" rtl="0"/>
            <a:r>
              <a:rPr lang="hr-HR" dirty="0"/>
              <a:t>Četvrta razina</a:t>
            </a:r>
          </a:p>
          <a:p>
            <a:pPr lvl="4" rtl="0"/>
            <a:r>
              <a:rPr lang="hr-HR" dirty="0"/>
              <a:t>Peta razina</a:t>
            </a:r>
          </a:p>
        </p:txBody>
      </p:sp>
      <p:sp>
        <p:nvSpPr>
          <p:cNvPr id="5" name="Rezervirano mjesto za podnožje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hr-HR" dirty="0"/>
              <a:t>Dodajte podnožje</a:t>
            </a:r>
          </a:p>
        </p:txBody>
      </p:sp>
      <p:sp>
        <p:nvSpPr>
          <p:cNvPr id="4" name="Rezervirano mjesto za datum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F1484949-9006-4D60-A8B4-C8FA3B0EB438}" type="datetime1">
              <a:rPr lang="hr-HR" smtClean="0"/>
              <a:t>22.1.2020.</a:t>
            </a:fld>
            <a:endParaRPr lang="hr-HR" dirty="0"/>
          </a:p>
        </p:txBody>
      </p:sp>
      <p:sp>
        <p:nvSpPr>
          <p:cNvPr id="6" name="Rezervirano mjesto za broj slajda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hr-HR" smtClean="0"/>
              <a:pPr/>
              <a:t>‹#›</a:t>
            </a:fld>
            <a:endParaRPr lang="hr-HR"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mailto:natjecaj.3mora@gmail.com"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_Toc19196043"/><Relationship Id="rId3" Type="http://schemas.openxmlformats.org/officeDocument/2006/relationships/hyperlink" Target="#_Toc19196038"/><Relationship Id="rId7" Type="http://schemas.openxmlformats.org/officeDocument/2006/relationships/hyperlink" Target="#_Toc19196042"/><Relationship Id="rId2" Type="http://schemas.openxmlformats.org/officeDocument/2006/relationships/hyperlink" Target="#_Toc19196037"/><Relationship Id="rId1" Type="http://schemas.openxmlformats.org/officeDocument/2006/relationships/slideLayout" Target="../slideLayouts/slideLayout2.xml"/><Relationship Id="rId6" Type="http://schemas.openxmlformats.org/officeDocument/2006/relationships/hyperlink" Target="#_Toc19196041"/><Relationship Id="rId11" Type="http://schemas.openxmlformats.org/officeDocument/2006/relationships/hyperlink" Target="#_Toc19196046"/><Relationship Id="rId5" Type="http://schemas.openxmlformats.org/officeDocument/2006/relationships/hyperlink" Target="#_Toc19196040"/><Relationship Id="rId10" Type="http://schemas.openxmlformats.org/officeDocument/2006/relationships/hyperlink" Target="#_Toc19196045"/><Relationship Id="rId4" Type="http://schemas.openxmlformats.org/officeDocument/2006/relationships/hyperlink" Target="#_Toc19196039"/><Relationship Id="rId9" Type="http://schemas.openxmlformats.org/officeDocument/2006/relationships/hyperlink" Target="#_Toc19196044"/></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88A67C-29EC-44B5-8325-32D69A783D70}"/>
              </a:ext>
            </a:extLst>
          </p:cNvPr>
          <p:cNvSpPr>
            <a:spLocks noGrp="1"/>
          </p:cNvSpPr>
          <p:nvPr>
            <p:ph type="ctrTitle"/>
          </p:nvPr>
        </p:nvSpPr>
        <p:spPr/>
        <p:txBody>
          <a:bodyPr>
            <a:normAutofit fontScale="90000"/>
          </a:bodyPr>
          <a:lstStyle/>
          <a:p>
            <a:r>
              <a:rPr lang="hr-HR" sz="2400" b="1" dirty="0">
                <a:latin typeface="+mn-lt"/>
              </a:rPr>
              <a:t>LOKALNA AKCIJSKA GRUPA U RIBARSTVU „TRI MORA” </a:t>
            </a:r>
            <a:br>
              <a:rPr lang="hr-HR" sz="2400" b="1" dirty="0">
                <a:latin typeface="+mn-lt"/>
              </a:rPr>
            </a:br>
            <a:r>
              <a:rPr lang="hr-HR" sz="2400" b="1" dirty="0">
                <a:latin typeface="+mn-lt"/>
              </a:rPr>
              <a:t>raspisala je 19.12.2020. </a:t>
            </a:r>
            <a:br>
              <a:rPr lang="hr-HR" sz="2400" b="1" dirty="0">
                <a:latin typeface="+mn-lt"/>
              </a:rPr>
            </a:br>
            <a:br>
              <a:rPr lang="hr-HR" sz="2400" b="1" dirty="0">
                <a:latin typeface="+mn-lt"/>
              </a:rPr>
            </a:br>
            <a:r>
              <a:rPr lang="hr-HR" sz="2400" b="1" dirty="0">
                <a:latin typeface="+mn-lt"/>
              </a:rPr>
              <a:t>NATJEČAJ</a:t>
            </a:r>
            <a:br>
              <a:rPr lang="hr-HR" sz="1200" dirty="0"/>
            </a:br>
            <a:br>
              <a:rPr lang="hr-HR" sz="1200" dirty="0"/>
            </a:br>
            <a:endParaRPr lang="hr-HR" sz="1200" dirty="0"/>
          </a:p>
        </p:txBody>
      </p:sp>
      <p:sp>
        <p:nvSpPr>
          <p:cNvPr id="3" name="Podnaslov 2">
            <a:extLst>
              <a:ext uri="{FF2B5EF4-FFF2-40B4-BE49-F238E27FC236}">
                <a16:creationId xmlns:a16="http://schemas.microsoft.com/office/drawing/2014/main" id="{C47A0FB2-60BF-473E-BA30-D9347B777677}"/>
              </a:ext>
            </a:extLst>
          </p:cNvPr>
          <p:cNvSpPr>
            <a:spLocks noGrp="1"/>
          </p:cNvSpPr>
          <p:nvPr>
            <p:ph type="subTitle" idx="1"/>
          </p:nvPr>
        </p:nvSpPr>
        <p:spPr/>
        <p:txBody>
          <a:bodyPr>
            <a:noAutofit/>
          </a:bodyPr>
          <a:lstStyle/>
          <a:p>
            <a:r>
              <a:rPr lang="hr-HR" sz="2000" b="1" dirty="0"/>
              <a:t>ZA DODJELU POTPORE PROJEKTIMA U OKVIRU MJERE </a:t>
            </a:r>
            <a:br>
              <a:rPr lang="hr-HR" sz="2000" dirty="0"/>
            </a:br>
            <a:r>
              <a:rPr lang="hr-HR" sz="2000" b="1" dirty="0"/>
              <a:t>1.1. POBOLJŠANJE JAVNE POTPORNE INFRASTRUKTURE ZA RAZVOJ RIBARSTVA I AKVAKULTURE TE POTPORA RAZVOJU KRATKIH LANACA OPSKRBE</a:t>
            </a:r>
            <a:br>
              <a:rPr lang="hr-HR" sz="2000" dirty="0"/>
            </a:br>
            <a:r>
              <a:rPr lang="hr-HR" sz="2000" b="1" dirty="0"/>
              <a:t>IZ LOKALNE RAZVOJNE STRATEGIJE U RIBARSTVU 2014. – 2020. FLAG-a TRI MORA</a:t>
            </a:r>
            <a:endParaRPr lang="hr-HR" sz="2000" dirty="0"/>
          </a:p>
        </p:txBody>
      </p:sp>
      <p:pic>
        <p:nvPicPr>
          <p:cNvPr id="4" name="Slika 3">
            <a:extLst>
              <a:ext uri="{FF2B5EF4-FFF2-40B4-BE49-F238E27FC236}">
                <a16:creationId xmlns:a16="http://schemas.microsoft.com/office/drawing/2014/main" id="{E8A49FAF-3650-46F0-986E-59D513C75495}"/>
              </a:ext>
            </a:extLst>
          </p:cNvPr>
          <p:cNvPicPr>
            <a:picLocks noChangeAspect="1"/>
          </p:cNvPicPr>
          <p:nvPr/>
        </p:nvPicPr>
        <p:blipFill>
          <a:blip r:embed="rId2"/>
          <a:stretch>
            <a:fillRect/>
          </a:stretch>
        </p:blipFill>
        <p:spPr>
          <a:xfrm>
            <a:off x="7381414" y="479313"/>
            <a:ext cx="2200847" cy="865707"/>
          </a:xfrm>
          <a:prstGeom prst="rect">
            <a:avLst/>
          </a:prstGeom>
        </p:spPr>
      </p:pic>
      <p:pic>
        <p:nvPicPr>
          <p:cNvPr id="5" name="Slika 4">
            <a:extLst>
              <a:ext uri="{FF2B5EF4-FFF2-40B4-BE49-F238E27FC236}">
                <a16:creationId xmlns:a16="http://schemas.microsoft.com/office/drawing/2014/main" id="{935E3BB3-1749-4BA1-A071-3CD97F796F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857251"/>
            <a:ext cx="647700" cy="438150"/>
          </a:xfrm>
          <a:prstGeom prst="rect">
            <a:avLst/>
          </a:prstGeom>
          <a:solidFill>
            <a:srgbClr val="FFFFFF"/>
          </a:solidFill>
          <a:ln>
            <a:noFill/>
          </a:ln>
        </p:spPr>
      </p:pic>
      <p:pic>
        <p:nvPicPr>
          <p:cNvPr id="7" name="Slika 6">
            <a:extLst>
              <a:ext uri="{FF2B5EF4-FFF2-40B4-BE49-F238E27FC236}">
                <a16:creationId xmlns:a16="http://schemas.microsoft.com/office/drawing/2014/main" id="{016262DF-B371-483D-96C6-899F434FCBD8}"/>
              </a:ext>
            </a:extLst>
          </p:cNvPr>
          <p:cNvPicPr>
            <a:picLocks noChangeAspect="1"/>
          </p:cNvPicPr>
          <p:nvPr/>
        </p:nvPicPr>
        <p:blipFill>
          <a:blip r:embed="rId4"/>
          <a:stretch>
            <a:fillRect/>
          </a:stretch>
        </p:blipFill>
        <p:spPr>
          <a:xfrm>
            <a:off x="4581303" y="840896"/>
            <a:ext cx="810838" cy="408467"/>
          </a:xfrm>
          <a:prstGeom prst="rect">
            <a:avLst/>
          </a:prstGeom>
        </p:spPr>
      </p:pic>
      <p:pic>
        <p:nvPicPr>
          <p:cNvPr id="1028" name="Picture 4" descr="Operativni program za pomorstvo i ribarstvo">
            <a:extLst>
              <a:ext uri="{FF2B5EF4-FFF2-40B4-BE49-F238E27FC236}">
                <a16:creationId xmlns:a16="http://schemas.microsoft.com/office/drawing/2014/main" id="{540A141F-3329-4875-95DC-8B14B8470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076" y="781861"/>
            <a:ext cx="1443047" cy="51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888481-1958-4538-954A-513F915C1E88}"/>
              </a:ext>
            </a:extLst>
          </p:cNvPr>
          <p:cNvSpPr>
            <a:spLocks noGrp="1"/>
          </p:cNvSpPr>
          <p:nvPr>
            <p:ph type="title"/>
          </p:nvPr>
        </p:nvSpPr>
        <p:spPr/>
        <p:txBody>
          <a:bodyPr>
            <a:normAutofit/>
          </a:bodyPr>
          <a:lstStyle/>
          <a:p>
            <a:pPr algn="ctr"/>
            <a:r>
              <a:rPr lang="hr-HR" b="1" dirty="0">
                <a:latin typeface="+mn-lt"/>
              </a:rPr>
              <a:t>Prihvatljivi nositelji</a:t>
            </a:r>
          </a:p>
        </p:txBody>
      </p:sp>
      <p:sp>
        <p:nvSpPr>
          <p:cNvPr id="3" name="Rezervirano mjesto sadržaja 2">
            <a:extLst>
              <a:ext uri="{FF2B5EF4-FFF2-40B4-BE49-F238E27FC236}">
                <a16:creationId xmlns:a16="http://schemas.microsoft.com/office/drawing/2014/main" id="{E619C282-6118-43DD-B364-FAF65F4426B2}"/>
              </a:ext>
            </a:extLst>
          </p:cNvPr>
          <p:cNvSpPr>
            <a:spLocks noGrp="1"/>
          </p:cNvSpPr>
          <p:nvPr>
            <p:ph idx="1"/>
          </p:nvPr>
        </p:nvSpPr>
        <p:spPr/>
        <p:txBody>
          <a:bodyPr>
            <a:normAutofit fontScale="92500" lnSpcReduction="10000"/>
          </a:bodyPr>
          <a:lstStyle/>
          <a:p>
            <a:pPr algn="just"/>
            <a:r>
              <a:rPr lang="hr-HR" dirty="0"/>
              <a:t>Prihvatljivi nositelji projekata za provedbu aktivnosti pod kategorijama 3. te 4., 5. i 6 - </a:t>
            </a:r>
            <a:r>
              <a:rPr lang="hr-HR" b="1" dirty="0"/>
              <a:t>udruženja u ribarstvu/organizacije ribara; privatno poduzeće (trgovačko društvo) ili obrt u sektoru ribarstva i akvakulture te izvan sektora ribarstva i akvakulture;                                                  </a:t>
            </a:r>
            <a:r>
              <a:rPr lang="hr-HR" dirty="0"/>
              <a:t>!Subjekti u poslovanju s hranom koji su korisnici odobrenih objekata, odobreni za djelatnosti sukladno Upisniku registriranih subjekata i objekata u poslovanju s hranom sukladno posebnom propisu.</a:t>
            </a:r>
          </a:p>
          <a:p>
            <a:pPr algn="just"/>
            <a:r>
              <a:rPr lang="hr-HR" dirty="0"/>
              <a:t>Prihvatljivi korisnici za provedbu aktivnosti </a:t>
            </a:r>
            <a:r>
              <a:rPr lang="hr-HR" u="sng" dirty="0"/>
              <a:t>isključivo</a:t>
            </a:r>
            <a:r>
              <a:rPr lang="hr-HR" dirty="0"/>
              <a:t> pod kategorijama 4., 5. i 6. (u projektima koji </a:t>
            </a:r>
            <a:r>
              <a:rPr lang="hr-HR" u="sng" dirty="0"/>
              <a:t>ne uključuju i aktivnosti iz kategorija 1., 2. ili 3) - </a:t>
            </a:r>
            <a:r>
              <a:rPr lang="hr-HR" b="1" dirty="0"/>
              <a:t>udruženja u ribarstvu/organizacije ribara; privatno poduzeće (trgovačko društvo) ili obrt u sektoru ribarstva i akvakulture te izvan sektora ribarstva i akvakulture </a:t>
            </a:r>
            <a:r>
              <a:rPr lang="hr-HR" dirty="0"/>
              <a:t>koji (u trenutku podnošenja Zahtjeva za potporu ili najkasnije do podnošenja zadnjeg Zahtjeva za isplatu) ispunjava uvjete propisane za subjekte u poslovanju s hranom, odobrene za djelatnost sukladno Upisniku registriranih subjekata u poslovanju s hranom sukladno posebnom propisu i/ili subjekte u poslovanju s hranom koji su korisnici odobrenih objekata, odobreni za djelatnosti sukladno Upisniku registriranih objekata u skladu s posebnim propisom.</a:t>
            </a:r>
          </a:p>
          <a:p>
            <a:endParaRPr lang="hr-HR" b="1" u="sng" dirty="0"/>
          </a:p>
          <a:p>
            <a:endParaRPr lang="hr-HR" b="1" dirty="0"/>
          </a:p>
        </p:txBody>
      </p:sp>
    </p:spTree>
    <p:extLst>
      <p:ext uri="{BB962C8B-B14F-4D97-AF65-F5344CB8AC3E}">
        <p14:creationId xmlns:p14="http://schemas.microsoft.com/office/powerpoint/2010/main" val="386646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F4AA35-EE75-444F-8701-0140178E7815}"/>
              </a:ext>
            </a:extLst>
          </p:cNvPr>
          <p:cNvSpPr>
            <a:spLocks noGrp="1"/>
          </p:cNvSpPr>
          <p:nvPr>
            <p:ph type="title"/>
          </p:nvPr>
        </p:nvSpPr>
        <p:spPr/>
        <p:txBody>
          <a:bodyPr>
            <a:normAutofit/>
          </a:bodyPr>
          <a:lstStyle/>
          <a:p>
            <a:pPr algn="ctr"/>
            <a:r>
              <a:rPr lang="hr-HR" b="1" dirty="0">
                <a:latin typeface="+mn-lt"/>
              </a:rPr>
              <a:t>UVJETI PrihvatljivostI nositelja</a:t>
            </a:r>
          </a:p>
        </p:txBody>
      </p:sp>
      <p:sp>
        <p:nvSpPr>
          <p:cNvPr id="3" name="Rezervirano mjesto sadržaja 2">
            <a:extLst>
              <a:ext uri="{FF2B5EF4-FFF2-40B4-BE49-F238E27FC236}">
                <a16:creationId xmlns:a16="http://schemas.microsoft.com/office/drawing/2014/main" id="{01F47D3E-06AD-4EFA-A2B9-204495AEA0C3}"/>
              </a:ext>
            </a:extLst>
          </p:cNvPr>
          <p:cNvSpPr>
            <a:spLocks noGrp="1"/>
          </p:cNvSpPr>
          <p:nvPr>
            <p:ph idx="1"/>
          </p:nvPr>
        </p:nvSpPr>
        <p:spPr>
          <a:xfrm>
            <a:off x="838200" y="1467293"/>
            <a:ext cx="10515600" cy="4709670"/>
          </a:xfrm>
        </p:spPr>
        <p:txBody>
          <a:bodyPr>
            <a:normAutofit/>
          </a:bodyPr>
          <a:lstStyle/>
          <a:p>
            <a:pPr algn="just">
              <a:lnSpc>
                <a:spcPct val="100000"/>
              </a:lnSpc>
            </a:pPr>
            <a:r>
              <a:rPr lang="hr-HR" sz="2400" dirty="0"/>
              <a:t>Nositelj projekta mora imati sjedište ili biti registriran ili imati podružnicu ili izdvojen proizvodni pogon ili biti nositelji koncesijskog odobrenja za gospodarsko korištenje pomorskog dobra u svrhu obavljanja djelatnosti akvakulture ili nositelj koncesijskog odobrenja za upravljanje lučkim područjem unutar ribarstvenog područja FLAG-a Tri mora; </a:t>
            </a:r>
          </a:p>
          <a:p>
            <a:pPr algn="just">
              <a:lnSpc>
                <a:spcPct val="100000"/>
              </a:lnSpc>
            </a:pPr>
            <a:r>
              <a:rPr lang="hr-HR" sz="2400" u="sng" dirty="0"/>
              <a:t>Ribarstveno područje </a:t>
            </a:r>
            <a:r>
              <a:rPr lang="hr-HR" sz="2400" dirty="0"/>
              <a:t>FLAG-a Tri mora sastoji se od 7 JLS;</a:t>
            </a:r>
          </a:p>
          <a:p>
            <a:pPr marL="0" indent="0" algn="just">
              <a:lnSpc>
                <a:spcPct val="100000"/>
              </a:lnSpc>
              <a:buNone/>
            </a:pPr>
            <a:r>
              <a:rPr lang="hr-HR" sz="2400" dirty="0"/>
              <a:t>   Grad: Obrovac</a:t>
            </a:r>
          </a:p>
          <a:p>
            <a:pPr marL="0" indent="0" algn="just">
              <a:lnSpc>
                <a:spcPct val="100000"/>
              </a:lnSpc>
              <a:buNone/>
            </a:pPr>
            <a:r>
              <a:rPr lang="hr-HR" sz="2400" dirty="0"/>
              <a:t>   Općine:  Starigrad, Jasenice, Novigrad, Posedarje, Ražanac, Poličnik</a:t>
            </a:r>
          </a:p>
          <a:p>
            <a:pPr algn="just">
              <a:lnSpc>
                <a:spcPct val="100000"/>
              </a:lnSpc>
            </a:pPr>
            <a:r>
              <a:rPr lang="hr-HR" sz="2400" dirty="0"/>
              <a:t>Nositelj treba ispuniti i dr. uvjete iz Poglavlja 3.1. FLAG Natječaja</a:t>
            </a:r>
          </a:p>
          <a:p>
            <a:pPr marL="0" indent="0">
              <a:lnSpc>
                <a:spcPct val="100000"/>
              </a:lnSpc>
              <a:buNone/>
            </a:pPr>
            <a:endParaRPr lang="hr-HR" dirty="0"/>
          </a:p>
          <a:p>
            <a:pPr marL="0" indent="0">
              <a:lnSpc>
                <a:spcPct val="100000"/>
              </a:lnSpc>
              <a:buNone/>
            </a:pPr>
            <a:endParaRPr lang="hr-HR" dirty="0"/>
          </a:p>
          <a:p>
            <a:endParaRPr lang="hr-HR" dirty="0"/>
          </a:p>
        </p:txBody>
      </p:sp>
    </p:spTree>
    <p:extLst>
      <p:ext uri="{BB962C8B-B14F-4D97-AF65-F5344CB8AC3E}">
        <p14:creationId xmlns:p14="http://schemas.microsoft.com/office/powerpoint/2010/main" val="203904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454B69-E8DD-4F24-A3CB-569CA6C8541C}"/>
              </a:ext>
            </a:extLst>
          </p:cNvPr>
          <p:cNvSpPr>
            <a:spLocks noGrp="1"/>
          </p:cNvSpPr>
          <p:nvPr>
            <p:ph type="title"/>
          </p:nvPr>
        </p:nvSpPr>
        <p:spPr/>
        <p:txBody>
          <a:bodyPr>
            <a:normAutofit/>
          </a:bodyPr>
          <a:lstStyle/>
          <a:p>
            <a:pPr algn="ctr"/>
            <a:r>
              <a:rPr lang="hr-HR" b="1" dirty="0">
                <a:latin typeface="+mn-lt"/>
              </a:rPr>
              <a:t>Partneri na projektu</a:t>
            </a:r>
          </a:p>
        </p:txBody>
      </p:sp>
      <p:sp>
        <p:nvSpPr>
          <p:cNvPr id="3" name="Rezervirano mjesto sadržaja 2">
            <a:extLst>
              <a:ext uri="{FF2B5EF4-FFF2-40B4-BE49-F238E27FC236}">
                <a16:creationId xmlns:a16="http://schemas.microsoft.com/office/drawing/2014/main" id="{4961EA3E-1647-445A-8B98-9AFDA787E373}"/>
              </a:ext>
            </a:extLst>
          </p:cNvPr>
          <p:cNvSpPr>
            <a:spLocks noGrp="1"/>
          </p:cNvSpPr>
          <p:nvPr>
            <p:ph idx="1"/>
          </p:nvPr>
        </p:nvSpPr>
        <p:spPr/>
        <p:txBody>
          <a:bodyPr>
            <a:normAutofit/>
          </a:bodyPr>
          <a:lstStyle/>
          <a:p>
            <a:pPr algn="just"/>
            <a:r>
              <a:rPr lang="hr-HR" sz="3600" dirty="0"/>
              <a:t>Nositelji projekata se mogu prijaviti na natječaj samostalno ili u partnerstvu; </a:t>
            </a:r>
          </a:p>
          <a:p>
            <a:pPr algn="just"/>
            <a:r>
              <a:rPr lang="hr-HR" sz="3600" dirty="0"/>
              <a:t>Partner mora zadovoljiti uvjete prihvatljivosti kao i nositelj projekta;</a:t>
            </a:r>
            <a:endParaRPr lang="hr-HR" sz="3600" b="1" dirty="0"/>
          </a:p>
          <a:p>
            <a:pPr algn="just"/>
            <a:r>
              <a:rPr lang="hr-HR" sz="3600" dirty="0"/>
              <a:t>Maksimalan broj partnera u jednom projektu je tri (nositelj projekta i dva partnera);</a:t>
            </a:r>
          </a:p>
          <a:p>
            <a:endParaRPr lang="hr-HR" dirty="0"/>
          </a:p>
        </p:txBody>
      </p:sp>
    </p:spTree>
    <p:extLst>
      <p:ext uri="{BB962C8B-B14F-4D97-AF65-F5344CB8AC3E}">
        <p14:creationId xmlns:p14="http://schemas.microsoft.com/office/powerpoint/2010/main" val="87013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BC9EC-20C4-4B44-9101-1DAF1D20007E}"/>
              </a:ext>
            </a:extLst>
          </p:cNvPr>
          <p:cNvSpPr>
            <a:spLocks noGrp="1"/>
          </p:cNvSpPr>
          <p:nvPr>
            <p:ph type="title"/>
          </p:nvPr>
        </p:nvSpPr>
        <p:spPr/>
        <p:txBody>
          <a:bodyPr>
            <a:normAutofit fontScale="90000"/>
          </a:bodyPr>
          <a:lstStyle/>
          <a:p>
            <a:pPr algn="ctr"/>
            <a:r>
              <a:rPr lang="hr-HR" sz="4000" b="1" dirty="0">
                <a:latin typeface="+mn-lt"/>
              </a:rPr>
              <a:t>Broj prijava po nositelju projekta</a:t>
            </a:r>
          </a:p>
        </p:txBody>
      </p:sp>
      <p:sp>
        <p:nvSpPr>
          <p:cNvPr id="3" name="Rezervirano mjesto sadržaja 2">
            <a:extLst>
              <a:ext uri="{FF2B5EF4-FFF2-40B4-BE49-F238E27FC236}">
                <a16:creationId xmlns:a16="http://schemas.microsoft.com/office/drawing/2014/main" id="{5FD6735D-A6B7-45D8-97D6-5BBE0A82B2FC}"/>
              </a:ext>
            </a:extLst>
          </p:cNvPr>
          <p:cNvSpPr>
            <a:spLocks noGrp="1"/>
          </p:cNvSpPr>
          <p:nvPr>
            <p:ph idx="1"/>
          </p:nvPr>
        </p:nvSpPr>
        <p:spPr/>
        <p:txBody>
          <a:bodyPr/>
          <a:lstStyle/>
          <a:p>
            <a:r>
              <a:rPr lang="hr-HR" sz="2800" b="1" dirty="0"/>
              <a:t>Nositelj projekta – prijavitelj </a:t>
            </a:r>
            <a:r>
              <a:rPr lang="hr-HR" sz="2800" dirty="0"/>
              <a:t>može podnijeti najviše dvije prijave projekta, koji integralno sadrže prihvatljive aktivnosti iz kategorija 1. ili 2. ili 3. poglavlja 5. ovog FLAG natječaja.</a:t>
            </a:r>
          </a:p>
          <a:p>
            <a:r>
              <a:rPr lang="hr-HR" sz="2800" b="1" dirty="0"/>
              <a:t>Korisnik</a:t>
            </a:r>
            <a:r>
              <a:rPr lang="hr-HR" sz="2800" dirty="0"/>
              <a:t> može se prijaviti kao nositelj projekta – prijavitelj u najviše dva različita projekta.</a:t>
            </a:r>
          </a:p>
          <a:p>
            <a:r>
              <a:rPr lang="hr-HR" sz="2800" dirty="0"/>
              <a:t>Nositelj projekta koji je prijavio projekt za financiranje može istovremeno biti partner drugim nositeljima projekata u provedbi njihovih projekata u okviru ovog FLAG natječaja. </a:t>
            </a:r>
          </a:p>
          <a:p>
            <a:pPr marL="0" indent="0">
              <a:buNone/>
            </a:pPr>
            <a:endParaRPr lang="hr-HR" dirty="0"/>
          </a:p>
        </p:txBody>
      </p:sp>
    </p:spTree>
    <p:extLst>
      <p:ext uri="{BB962C8B-B14F-4D97-AF65-F5344CB8AC3E}">
        <p14:creationId xmlns:p14="http://schemas.microsoft.com/office/powerpoint/2010/main" val="171449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7BBC27-A23C-4B43-96F6-C7A61D07C751}"/>
              </a:ext>
            </a:extLst>
          </p:cNvPr>
          <p:cNvSpPr>
            <a:spLocks noGrp="1"/>
          </p:cNvSpPr>
          <p:nvPr>
            <p:ph type="title"/>
          </p:nvPr>
        </p:nvSpPr>
        <p:spPr/>
        <p:txBody>
          <a:bodyPr>
            <a:normAutofit/>
          </a:bodyPr>
          <a:lstStyle/>
          <a:p>
            <a:pPr algn="ctr"/>
            <a:r>
              <a:rPr lang="hr-HR" b="1" dirty="0">
                <a:latin typeface="+mn-lt"/>
              </a:rPr>
              <a:t>Prihvatljivost projekta</a:t>
            </a:r>
          </a:p>
        </p:txBody>
      </p:sp>
      <p:sp>
        <p:nvSpPr>
          <p:cNvPr id="3" name="Rezervirano mjesto sadržaja 2">
            <a:extLst>
              <a:ext uri="{FF2B5EF4-FFF2-40B4-BE49-F238E27FC236}">
                <a16:creationId xmlns:a16="http://schemas.microsoft.com/office/drawing/2014/main" id="{85F6E04B-C681-4D4C-9B28-A26A8AC2C067}"/>
              </a:ext>
            </a:extLst>
          </p:cNvPr>
          <p:cNvSpPr>
            <a:spLocks noGrp="1"/>
          </p:cNvSpPr>
          <p:nvPr>
            <p:ph idx="1"/>
          </p:nvPr>
        </p:nvSpPr>
        <p:spPr/>
        <p:txBody>
          <a:bodyPr>
            <a:normAutofit/>
          </a:bodyPr>
          <a:lstStyle/>
          <a:p>
            <a:r>
              <a:rPr lang="hr-HR" sz="2400" dirty="0"/>
              <a:t>Ne smije biti fizički završen ili u cijelosti proveden u trenutku podnošenja prijave na FLAG natječaj;</a:t>
            </a:r>
          </a:p>
          <a:p>
            <a:r>
              <a:rPr lang="hr-HR" sz="2400" dirty="0"/>
              <a:t>Mora doprinijeti ispunjavanju barem jedne razvojne potrebe održivim korištenjem razvojnog potencijala FLAG područja(Poglavlje 2. LRSR);</a:t>
            </a:r>
          </a:p>
          <a:p>
            <a:r>
              <a:rPr lang="hr-HR" sz="2400" dirty="0"/>
              <a:t>Mora se provoditi na ribarstvenom području FLAG-a Tri mora (iznimno pripremne i dr. aktivnosti ne moraju);</a:t>
            </a:r>
          </a:p>
          <a:p>
            <a:r>
              <a:rPr lang="hr-HR" sz="2400" dirty="0"/>
              <a:t>Prostori/objekti koji su predmet investicijskih ulaganja moraju biti na ribarstvenom području FLAG-a;</a:t>
            </a:r>
          </a:p>
          <a:p>
            <a:pPr>
              <a:lnSpc>
                <a:spcPct val="100000"/>
              </a:lnSpc>
            </a:pPr>
            <a:r>
              <a:rPr lang="hr-HR" sz="2400" dirty="0"/>
              <a:t>Investicijska ulaganja ne smiju se provoditi na operativnoj ili manipulativnoj obali;</a:t>
            </a:r>
          </a:p>
          <a:p>
            <a:pPr marL="0" indent="0">
              <a:lnSpc>
                <a:spcPct val="100000"/>
              </a:lnSpc>
              <a:buNone/>
            </a:pPr>
            <a:endParaRPr lang="hr-HR" dirty="0"/>
          </a:p>
          <a:p>
            <a:endParaRPr lang="hr-HR" dirty="0"/>
          </a:p>
        </p:txBody>
      </p:sp>
    </p:spTree>
    <p:extLst>
      <p:ext uri="{BB962C8B-B14F-4D97-AF65-F5344CB8AC3E}">
        <p14:creationId xmlns:p14="http://schemas.microsoft.com/office/powerpoint/2010/main" val="88765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37BDE8-ACD5-478B-BC38-D36A3FE94415}"/>
              </a:ext>
            </a:extLst>
          </p:cNvPr>
          <p:cNvSpPr>
            <a:spLocks noGrp="1"/>
          </p:cNvSpPr>
          <p:nvPr>
            <p:ph type="title"/>
          </p:nvPr>
        </p:nvSpPr>
        <p:spPr/>
        <p:txBody>
          <a:bodyPr>
            <a:normAutofit/>
          </a:bodyPr>
          <a:lstStyle/>
          <a:p>
            <a:pPr algn="ctr"/>
            <a:r>
              <a:rPr lang="hr-HR" b="1" dirty="0">
                <a:latin typeface="+mn-lt"/>
              </a:rPr>
              <a:t>Prihvatljivost projekta</a:t>
            </a:r>
          </a:p>
        </p:txBody>
      </p:sp>
      <p:sp>
        <p:nvSpPr>
          <p:cNvPr id="3" name="Rezervirano mjesto sadržaja 2">
            <a:extLst>
              <a:ext uri="{FF2B5EF4-FFF2-40B4-BE49-F238E27FC236}">
                <a16:creationId xmlns:a16="http://schemas.microsoft.com/office/drawing/2014/main" id="{11203401-73FF-453E-AA8F-B4D2E835D0AB}"/>
              </a:ext>
            </a:extLst>
          </p:cNvPr>
          <p:cNvSpPr>
            <a:spLocks noGrp="1"/>
          </p:cNvSpPr>
          <p:nvPr>
            <p:ph idx="1"/>
          </p:nvPr>
        </p:nvSpPr>
        <p:spPr/>
        <p:txBody>
          <a:bodyPr>
            <a:noAutofit/>
          </a:bodyPr>
          <a:lstStyle/>
          <a:p>
            <a:r>
              <a:rPr lang="hr-HR" sz="2400" dirty="0"/>
              <a:t>Investicijska ulaganja ne smiju uključivati aktivnosti koje su obuhvaćene Čl. 43 Uredbe (EU) 508/2014 (izgradnja novih luka, novih iskrcajnih mjesta, novih burza ribe);</a:t>
            </a:r>
          </a:p>
          <a:p>
            <a:r>
              <a:rPr lang="hr-HR" sz="2400" dirty="0"/>
              <a:t>Projekt s pripadajućim projektnim aktivnostima ne smije biti financiran drugim javnim izdacima;</a:t>
            </a:r>
          </a:p>
          <a:p>
            <a:r>
              <a:rPr lang="hr-HR" sz="2400" dirty="0"/>
              <a:t>Doprinos horizontalnim politikama EU (održivom razvoju i zaštiti okoliša, ravnopravnosti spolova i nediskriminaciji, ublažavanju klimatskih promjena i inovacijama);</a:t>
            </a:r>
          </a:p>
          <a:p>
            <a:r>
              <a:rPr lang="hr-HR" sz="2400" dirty="0"/>
              <a:t>doprinosi postizanju najmanje jednog specifičnog cilja provedbe lokalnog razvoja pod vodstvom zajednice u zemljama EU (Poglavlje 4.2. FLAG natječaja).</a:t>
            </a:r>
          </a:p>
        </p:txBody>
      </p:sp>
    </p:spTree>
    <p:extLst>
      <p:ext uri="{BB962C8B-B14F-4D97-AF65-F5344CB8AC3E}">
        <p14:creationId xmlns:p14="http://schemas.microsoft.com/office/powerpoint/2010/main" val="2258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B602B4-D2F2-4CA8-AF35-F3820DC20034}"/>
              </a:ext>
            </a:extLst>
          </p:cNvPr>
          <p:cNvSpPr>
            <a:spLocks noGrp="1"/>
          </p:cNvSpPr>
          <p:nvPr>
            <p:ph type="title"/>
          </p:nvPr>
        </p:nvSpPr>
        <p:spPr/>
        <p:txBody>
          <a:bodyPr>
            <a:normAutofit/>
          </a:bodyPr>
          <a:lstStyle/>
          <a:p>
            <a:pPr algn="ctr"/>
            <a:r>
              <a:rPr lang="hr-HR" b="1" dirty="0">
                <a:latin typeface="+mn-lt"/>
              </a:rPr>
              <a:t>Razdoblje provedbe projekta</a:t>
            </a:r>
          </a:p>
        </p:txBody>
      </p:sp>
      <p:sp>
        <p:nvSpPr>
          <p:cNvPr id="3" name="Rezervirano mjesto sadržaja 2">
            <a:extLst>
              <a:ext uri="{FF2B5EF4-FFF2-40B4-BE49-F238E27FC236}">
                <a16:creationId xmlns:a16="http://schemas.microsoft.com/office/drawing/2014/main" id="{31632CDC-5A46-4E94-9D95-C743317119F6}"/>
              </a:ext>
            </a:extLst>
          </p:cNvPr>
          <p:cNvSpPr>
            <a:spLocks noGrp="1"/>
          </p:cNvSpPr>
          <p:nvPr>
            <p:ph idx="1"/>
          </p:nvPr>
        </p:nvSpPr>
        <p:spPr/>
        <p:txBody>
          <a:bodyPr/>
          <a:lstStyle/>
          <a:p>
            <a:r>
              <a:rPr lang="hr-HR" sz="2400" dirty="0"/>
              <a:t>Nositelj projekta je obvezan provedbu aktivnosti započeti </a:t>
            </a:r>
            <a:r>
              <a:rPr lang="hr-HR" sz="2400" b="1" dirty="0"/>
              <a:t>najkasnije u roku od tri (3) mjeseca od datuma donošenja Odluke o dodjeli sredstava od strane Upravljačkog tijela;</a:t>
            </a:r>
          </a:p>
          <a:p>
            <a:r>
              <a:rPr lang="hr-HR" sz="2400" b="1" dirty="0"/>
              <a:t>Obavijesti o početku provedbe aktivnosti </a:t>
            </a:r>
            <a:r>
              <a:rPr lang="hr-HR" sz="2400" dirty="0"/>
              <a:t>Nositelj obavezno dostavlja</a:t>
            </a:r>
            <a:r>
              <a:rPr lang="hr-HR" sz="2400" b="1" dirty="0"/>
              <a:t> </a:t>
            </a:r>
            <a:r>
              <a:rPr lang="hr-HR" sz="2400" dirty="0"/>
              <a:t>na adresu e-pošte: </a:t>
            </a:r>
            <a:r>
              <a:rPr lang="hr-HR" sz="2400" dirty="0">
                <a:hlinkClick r:id="rId2"/>
              </a:rPr>
              <a:t>natjecaj.3mora@gmail.com</a:t>
            </a:r>
            <a:r>
              <a:rPr lang="hr-HR" sz="2400" dirty="0"/>
              <a:t>;</a:t>
            </a:r>
          </a:p>
          <a:p>
            <a:r>
              <a:rPr lang="hr-HR" sz="2400" dirty="0"/>
              <a:t>Razdoblje provedbe projekta završava </a:t>
            </a:r>
            <a:r>
              <a:rPr lang="hr-HR" sz="2400" b="1" dirty="0"/>
              <a:t>danom podnošenja konačnog Zahtjeva za isplatu;</a:t>
            </a:r>
          </a:p>
          <a:p>
            <a:r>
              <a:rPr lang="hr-HR" sz="2400" dirty="0"/>
              <a:t>Krajnji rok za podnošenje konačnog Zahtjeva za isplatu je </a:t>
            </a:r>
            <a:r>
              <a:rPr lang="hr-HR" sz="2400" b="1" dirty="0"/>
              <a:t>31.12.2022</a:t>
            </a:r>
            <a:r>
              <a:rPr lang="hr-HR" sz="2400" dirty="0"/>
              <a:t>. godine. </a:t>
            </a:r>
          </a:p>
          <a:p>
            <a:endParaRPr lang="hr-HR" b="1" dirty="0"/>
          </a:p>
          <a:p>
            <a:endParaRPr lang="hr-HR" dirty="0"/>
          </a:p>
        </p:txBody>
      </p:sp>
    </p:spTree>
    <p:extLst>
      <p:ext uri="{BB962C8B-B14F-4D97-AF65-F5344CB8AC3E}">
        <p14:creationId xmlns:p14="http://schemas.microsoft.com/office/powerpoint/2010/main" val="20429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2448F6-8F78-4FFA-87E1-3C07E0CC85C3}"/>
              </a:ext>
            </a:extLst>
          </p:cNvPr>
          <p:cNvSpPr>
            <a:spLocks noGrp="1"/>
          </p:cNvSpPr>
          <p:nvPr>
            <p:ph type="title"/>
          </p:nvPr>
        </p:nvSpPr>
        <p:spPr/>
        <p:txBody>
          <a:bodyPr>
            <a:normAutofit/>
          </a:bodyPr>
          <a:lstStyle/>
          <a:p>
            <a:pPr algn="ctr"/>
            <a:r>
              <a:rPr lang="hr-HR" b="1" dirty="0">
                <a:latin typeface="+mn-lt"/>
              </a:rPr>
              <a:t>Prihvatljivi troškovi</a:t>
            </a:r>
          </a:p>
        </p:txBody>
      </p:sp>
      <p:sp>
        <p:nvSpPr>
          <p:cNvPr id="3" name="Rezervirano mjesto sadržaja 2">
            <a:extLst>
              <a:ext uri="{FF2B5EF4-FFF2-40B4-BE49-F238E27FC236}">
                <a16:creationId xmlns:a16="http://schemas.microsoft.com/office/drawing/2014/main" id="{67F02B5F-6169-4CD8-A806-893A8DFE9B67}"/>
              </a:ext>
            </a:extLst>
          </p:cNvPr>
          <p:cNvSpPr>
            <a:spLocks noGrp="1"/>
          </p:cNvSpPr>
          <p:nvPr>
            <p:ph idx="1"/>
          </p:nvPr>
        </p:nvSpPr>
        <p:spPr/>
        <p:txBody>
          <a:bodyPr>
            <a:normAutofit/>
          </a:bodyPr>
          <a:lstStyle/>
          <a:p>
            <a:r>
              <a:rPr lang="hr-HR" b="1" dirty="0"/>
              <a:t>Prilogu III Lista prihvatljivih troškova</a:t>
            </a:r>
            <a:r>
              <a:rPr lang="hr-HR" dirty="0"/>
              <a:t> - Pravila i upute za izračun troškova.  </a:t>
            </a:r>
          </a:p>
          <a:p>
            <a:r>
              <a:rPr lang="hr-HR" dirty="0"/>
              <a:t>Prihvatljivi su troškovi nastali u razdoblju </a:t>
            </a:r>
            <a:r>
              <a:rPr lang="hr-HR" b="1" dirty="0"/>
              <a:t>od datuma podnošenja prijave projekta do 31.12.2022</a:t>
            </a:r>
            <a:r>
              <a:rPr lang="hr-HR" dirty="0"/>
              <a:t>. godine, </a:t>
            </a:r>
            <a:r>
              <a:rPr lang="hr-HR" u="sng" dirty="0"/>
              <a:t>izuzev općih troškova</a:t>
            </a:r>
            <a:r>
              <a:rPr lang="hr-HR" dirty="0"/>
              <a:t>;</a:t>
            </a:r>
          </a:p>
          <a:p>
            <a:r>
              <a:rPr lang="hr-HR" b="1" dirty="0"/>
              <a:t>Opći troškovi </a:t>
            </a:r>
            <a:r>
              <a:rPr lang="hr-HR" dirty="0"/>
              <a:t>su prihvatljivi prije datuma podnošenja prijave na FLAG natječaj, a koji su nastali nakon </a:t>
            </a:r>
            <a:r>
              <a:rPr lang="hr-HR" u="sng" dirty="0"/>
              <a:t>01. siječnja 2016. godine - </a:t>
            </a:r>
            <a:r>
              <a:rPr lang="hr-HR" dirty="0"/>
              <a:t>troškovi izrade studije utjecaja na okoliš, troškovi izrade procjene o potrebi izrade studije, trošak izrade elaborata zaštite okoliša, troškovi pripreme dokumentacije za natječaj i provedbu projekta (konzultantske usluge za pripremu Zahtjeva za potporu i Zahtjeva za isplatu), troškovi pripreme projektno-tehničke dokumentacije, geodetskih usluga, elaborata i certifikata, troškovi nadzora kod građenja (izgradnje i/ili rekonstrukcije) te troškovi pripreme dokumentacije i provedbe postupka nabave;</a:t>
            </a:r>
          </a:p>
          <a:p>
            <a:endParaRPr lang="hr-HR" dirty="0"/>
          </a:p>
          <a:p>
            <a:endParaRPr lang="hr-HR" dirty="0"/>
          </a:p>
          <a:p>
            <a:endParaRPr lang="hr-HR" dirty="0"/>
          </a:p>
        </p:txBody>
      </p:sp>
    </p:spTree>
    <p:extLst>
      <p:ext uri="{BB962C8B-B14F-4D97-AF65-F5344CB8AC3E}">
        <p14:creationId xmlns:p14="http://schemas.microsoft.com/office/powerpoint/2010/main" val="421433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A96B83-6248-4DCF-88B2-122B6445926D}"/>
              </a:ext>
            </a:extLst>
          </p:cNvPr>
          <p:cNvSpPr>
            <a:spLocks noGrp="1"/>
          </p:cNvSpPr>
          <p:nvPr>
            <p:ph type="title"/>
          </p:nvPr>
        </p:nvSpPr>
        <p:spPr/>
        <p:txBody>
          <a:bodyPr>
            <a:normAutofit/>
          </a:bodyPr>
          <a:lstStyle/>
          <a:p>
            <a:pPr algn="ctr"/>
            <a:r>
              <a:rPr lang="hr-HR" b="1" dirty="0">
                <a:latin typeface="+mn-lt"/>
              </a:rPr>
              <a:t>Prihvatljivi troškovi</a:t>
            </a:r>
            <a:endParaRPr lang="hr-HR" dirty="0">
              <a:latin typeface="+mn-lt"/>
            </a:endParaRPr>
          </a:p>
        </p:txBody>
      </p:sp>
      <p:sp>
        <p:nvSpPr>
          <p:cNvPr id="3" name="Rezervirano mjesto sadržaja 2">
            <a:extLst>
              <a:ext uri="{FF2B5EF4-FFF2-40B4-BE49-F238E27FC236}">
                <a16:creationId xmlns:a16="http://schemas.microsoft.com/office/drawing/2014/main" id="{3D22CDF3-78E7-4731-BE3C-C37B085B8FBF}"/>
              </a:ext>
            </a:extLst>
          </p:cNvPr>
          <p:cNvSpPr>
            <a:spLocks noGrp="1"/>
          </p:cNvSpPr>
          <p:nvPr>
            <p:ph idx="1"/>
          </p:nvPr>
        </p:nvSpPr>
        <p:spPr/>
        <p:txBody>
          <a:bodyPr>
            <a:noAutofit/>
          </a:bodyPr>
          <a:lstStyle/>
          <a:p>
            <a:pPr algn="just"/>
            <a:r>
              <a:rPr lang="hr-HR" sz="2400" dirty="0"/>
              <a:t>Opći troškovi prihvatljivi su do gornje granice od </a:t>
            </a:r>
            <a:r>
              <a:rPr lang="hr-HR" sz="2400" b="1" dirty="0"/>
              <a:t>12% vrijednosti ukupno prihvatljivih troškova projekta (bez općih troškova</a:t>
            </a:r>
            <a:r>
              <a:rPr lang="hr-HR" sz="2400" dirty="0"/>
              <a:t>);</a:t>
            </a:r>
          </a:p>
          <a:p>
            <a:pPr algn="just"/>
            <a:r>
              <a:rPr lang="hr-HR" sz="2400" dirty="0"/>
              <a:t>Opći troškovi </a:t>
            </a:r>
            <a:r>
              <a:rPr lang="hr-HR" sz="2400" u="sng" dirty="0"/>
              <a:t>moraju biti izravno povezani sa provedbom projekta odnosno vezani uz ulaganje;</a:t>
            </a:r>
          </a:p>
          <a:p>
            <a:pPr algn="just"/>
            <a:r>
              <a:rPr lang="hr-HR" sz="2400" dirty="0"/>
              <a:t>Nositelj projekta je obavezan prikupiti i obraditi ponude za prihvatljive troškove vodeći se načelima ekonomičnosti, djelotvornosti i učinkovitosti (pravila i upute za provedbu nabave);</a:t>
            </a:r>
          </a:p>
          <a:p>
            <a:pPr algn="just"/>
            <a:r>
              <a:rPr lang="hr-HR" sz="2400" b="1" dirty="0"/>
              <a:t>Izravni troškovi </a:t>
            </a:r>
            <a:r>
              <a:rPr lang="hr-HR" sz="2400" dirty="0"/>
              <a:t>su oni troškovi koji su izravno povezani s pojedinačnom aktivnosti nositelja projekta i partnera u provedbi projekta (troškovi osoblja - plaće, troškovi službenih putovanja te ostali izravni troškovi provedbe projekta – Prilog III)</a:t>
            </a:r>
            <a:endParaRPr lang="hr-HR" sz="2400" u="sng" dirty="0"/>
          </a:p>
        </p:txBody>
      </p:sp>
    </p:spTree>
    <p:extLst>
      <p:ext uri="{BB962C8B-B14F-4D97-AF65-F5344CB8AC3E}">
        <p14:creationId xmlns:p14="http://schemas.microsoft.com/office/powerpoint/2010/main" val="342439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561DC7-558C-499B-80B4-DF8629FF13F4}"/>
              </a:ext>
            </a:extLst>
          </p:cNvPr>
          <p:cNvSpPr>
            <a:spLocks noGrp="1"/>
          </p:cNvSpPr>
          <p:nvPr>
            <p:ph type="title"/>
          </p:nvPr>
        </p:nvSpPr>
        <p:spPr/>
        <p:txBody>
          <a:bodyPr>
            <a:normAutofit/>
          </a:bodyPr>
          <a:lstStyle/>
          <a:p>
            <a:pPr algn="ctr"/>
            <a:r>
              <a:rPr lang="hr-HR" b="1" dirty="0">
                <a:latin typeface="+mn-lt"/>
              </a:rPr>
              <a:t>Prihvatljivi troškovi</a:t>
            </a:r>
          </a:p>
        </p:txBody>
      </p:sp>
      <p:sp>
        <p:nvSpPr>
          <p:cNvPr id="3" name="Rezervirano mjesto sadržaja 2">
            <a:extLst>
              <a:ext uri="{FF2B5EF4-FFF2-40B4-BE49-F238E27FC236}">
                <a16:creationId xmlns:a16="http://schemas.microsoft.com/office/drawing/2014/main" id="{77EC0355-D1FB-4686-82AA-358500F58DF5}"/>
              </a:ext>
            </a:extLst>
          </p:cNvPr>
          <p:cNvSpPr>
            <a:spLocks noGrp="1"/>
          </p:cNvSpPr>
          <p:nvPr>
            <p:ph idx="1"/>
          </p:nvPr>
        </p:nvSpPr>
        <p:spPr/>
        <p:txBody>
          <a:bodyPr>
            <a:normAutofit/>
          </a:bodyPr>
          <a:lstStyle/>
          <a:p>
            <a:pPr algn="just"/>
            <a:r>
              <a:rPr lang="hr-HR" sz="2400" b="1" dirty="0"/>
              <a:t>Neizravni troškovi </a:t>
            </a:r>
            <a:r>
              <a:rPr lang="hr-HR" sz="2400" dirty="0"/>
              <a:t>– troškovi nastali provedbom projekta, a koji se ne mogu direktno povezati sa projektom (administrativni troškovi za koje je teško utvrditi točan iznos koji se može pripisati određenoj aktivnosti, kao što su troškovi upravljanja (zajednička oprema, uredski materijal itd.), troškovi zapošljavanja, troškovi usluga računovodstva, režijski troškovi, telefonski troškovi i slično;</a:t>
            </a:r>
          </a:p>
          <a:p>
            <a:pPr algn="just"/>
            <a:r>
              <a:rPr lang="hr-HR" sz="2400" dirty="0"/>
              <a:t> Neizravni troškovi se izračunavaju primjenom jedinstvene stope od </a:t>
            </a:r>
            <a:r>
              <a:rPr lang="hr-HR" sz="2400" b="1" dirty="0"/>
              <a:t>15% prihvatljivih izravnih troškova </a:t>
            </a:r>
            <a:r>
              <a:rPr lang="hr-HR" sz="2400" dirty="0"/>
              <a:t>osoblja;</a:t>
            </a:r>
          </a:p>
          <a:p>
            <a:pPr algn="just"/>
            <a:r>
              <a:rPr lang="hr-HR" sz="2400" b="1" u="sng" dirty="0"/>
              <a:t>Neprihvatljivi troškovi </a:t>
            </a:r>
            <a:r>
              <a:rPr lang="hr-HR" sz="2400" dirty="0"/>
              <a:t>– taksativno navedeni u Poglavlju 6.3. FLAG Natječaja</a:t>
            </a:r>
          </a:p>
        </p:txBody>
      </p:sp>
    </p:spTree>
    <p:extLst>
      <p:ext uri="{BB962C8B-B14F-4D97-AF65-F5344CB8AC3E}">
        <p14:creationId xmlns:p14="http://schemas.microsoft.com/office/powerpoint/2010/main" val="173829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2F158EC5-306C-409C-93FB-C6396EF3A0D8}"/>
              </a:ext>
            </a:extLst>
          </p:cNvPr>
          <p:cNvSpPr/>
          <p:nvPr/>
        </p:nvSpPr>
        <p:spPr>
          <a:xfrm>
            <a:off x="1626781" y="616689"/>
            <a:ext cx="7517219" cy="6217087"/>
          </a:xfrm>
          <a:prstGeom prst="rect">
            <a:avLst/>
          </a:prstGeom>
        </p:spPr>
        <p:txBody>
          <a:bodyPr wrap="square">
            <a:spAutoFit/>
          </a:bodyPr>
          <a:lstStyle/>
          <a:p>
            <a:pPr marL="285750" indent="-285750">
              <a:buFont typeface="Arial" panose="020B0604020202020204" pitchFamily="34" charset="0"/>
              <a:buChar char="•"/>
            </a:pPr>
            <a:r>
              <a:rPr lang="hr-HR" sz="2800" dirty="0">
                <a:latin typeface="Hind"/>
              </a:rPr>
              <a:t>Datum otvaranja natječaja: 19.12.2019</a:t>
            </a:r>
            <a:endParaRPr lang="pl-PL" sz="2800" dirty="0">
              <a:latin typeface="Hind"/>
            </a:endParaRPr>
          </a:p>
          <a:p>
            <a:pPr marL="285750" indent="-285750">
              <a:buFont typeface="Arial" panose="020B0604020202020204" pitchFamily="34" charset="0"/>
              <a:buChar char="•"/>
            </a:pPr>
            <a:r>
              <a:rPr lang="pl-PL" sz="2800" b="0" i="0" dirty="0">
                <a:effectLst/>
                <a:latin typeface="Hind"/>
              </a:rPr>
              <a:t>Rok za podnošenje prijava počinje teći od </a:t>
            </a:r>
            <a:r>
              <a:rPr lang="pl-PL" sz="2800" b="1" i="0" dirty="0">
                <a:solidFill>
                  <a:srgbClr val="FF0000"/>
                </a:solidFill>
                <a:effectLst/>
                <a:latin typeface="Hind"/>
              </a:rPr>
              <a:t>27.01.2020.</a:t>
            </a:r>
            <a:r>
              <a:rPr lang="pl-PL" sz="2800" b="0" i="0" dirty="0">
                <a:solidFill>
                  <a:srgbClr val="FF0000"/>
                </a:solidFill>
                <a:effectLst/>
                <a:latin typeface="Hind"/>
              </a:rPr>
              <a:t> </a:t>
            </a:r>
            <a:r>
              <a:rPr lang="pl-PL" sz="2800" b="0" i="0" dirty="0">
                <a:effectLst/>
                <a:latin typeface="Hind"/>
              </a:rPr>
              <a:t>godine</a:t>
            </a:r>
          </a:p>
          <a:p>
            <a:pPr marL="285750" indent="-285750">
              <a:buFont typeface="Arial" panose="020B0604020202020204" pitchFamily="34" charset="0"/>
              <a:buChar char="•"/>
            </a:pPr>
            <a:r>
              <a:rPr lang="pl-PL" sz="2800" dirty="0">
                <a:latin typeface="Hind"/>
              </a:rPr>
              <a:t>Posljednji dan roka</a:t>
            </a:r>
            <a:r>
              <a:rPr lang="pl-PL" sz="2800" b="0" i="0" dirty="0">
                <a:effectLst/>
                <a:latin typeface="Hind"/>
              </a:rPr>
              <a:t> završava </a:t>
            </a:r>
            <a:r>
              <a:rPr lang="pl-PL" sz="2800" b="1" i="0" dirty="0">
                <a:solidFill>
                  <a:srgbClr val="FF0000"/>
                </a:solidFill>
                <a:effectLst/>
                <a:latin typeface="Hind"/>
              </a:rPr>
              <a:t>03.04.2020</a:t>
            </a:r>
            <a:r>
              <a:rPr lang="pl-PL" sz="2800" b="1" i="0" dirty="0">
                <a:effectLst/>
                <a:latin typeface="Hind"/>
              </a:rPr>
              <a:t>.</a:t>
            </a:r>
            <a:r>
              <a:rPr lang="pl-PL" sz="2800" b="0" i="0" dirty="0">
                <a:effectLst/>
                <a:latin typeface="Hind"/>
              </a:rPr>
              <a:t> godine</a:t>
            </a:r>
          </a:p>
          <a:p>
            <a:pPr marL="285750" indent="-285750">
              <a:buFont typeface="Arial" panose="020B0604020202020204" pitchFamily="34" charset="0"/>
              <a:buChar char="•"/>
            </a:pPr>
            <a:r>
              <a:rPr lang="pl-PL" sz="2800" dirty="0">
                <a:latin typeface="Hind"/>
              </a:rPr>
              <a:t>Krajni rok za podnošenje zahtjeva za isplatu </a:t>
            </a:r>
            <a:r>
              <a:rPr lang="pl-PL" sz="2800" b="1" dirty="0">
                <a:solidFill>
                  <a:srgbClr val="FF0000"/>
                </a:solidFill>
                <a:latin typeface="Hind"/>
              </a:rPr>
              <a:t>31.12.2022.</a:t>
            </a:r>
          </a:p>
          <a:p>
            <a:endParaRPr lang="pl-PL" sz="2800" b="1" dirty="0">
              <a:solidFill>
                <a:srgbClr val="FF0000"/>
              </a:solidFill>
              <a:latin typeface="Hind"/>
            </a:endParaRPr>
          </a:p>
          <a:p>
            <a:r>
              <a:rPr lang="hr-HR" dirty="0"/>
              <a:t>!Prijave projekata podnose se u jednom (1) zatvorenom paketu/omotnici isključivo preporučenom poštom s povratnicom </a:t>
            </a:r>
            <a:r>
              <a:rPr lang="hr-HR" b="1" dirty="0"/>
              <a:t>od dana 27.01.2020., a najkasnije do 03.04.2020. na adresu:</a:t>
            </a:r>
            <a:endParaRPr lang="hr-HR" dirty="0"/>
          </a:p>
          <a:p>
            <a:pPr algn="ctr"/>
            <a:r>
              <a:rPr lang="hr-HR" b="1" dirty="0"/>
              <a:t>Lokalna akcijska skupina u ribarstvu (FLAG) Tri mora</a:t>
            </a:r>
            <a:endParaRPr lang="hr-HR" dirty="0"/>
          </a:p>
          <a:p>
            <a:pPr algn="ctr"/>
            <a:r>
              <a:rPr lang="hr-HR" b="1" dirty="0"/>
              <a:t>Nikole Tavelića 11, 23242 Posedarje</a:t>
            </a:r>
            <a:endParaRPr lang="hr-HR" dirty="0"/>
          </a:p>
          <a:p>
            <a:pPr algn="ctr"/>
            <a:r>
              <a:rPr lang="hr-HR" b="1" dirty="0"/>
              <a:t>NE OTVARATI: Prijava projekta za Mjeru  1.1. iz LRSR FLAG-a Tri mora</a:t>
            </a:r>
            <a:endParaRPr lang="hr-HR" dirty="0"/>
          </a:p>
          <a:p>
            <a:pPr marL="285750" indent="-285750">
              <a:buFont typeface="Arial" panose="020B0604020202020204" pitchFamily="34" charset="0"/>
              <a:buChar char="•"/>
            </a:pPr>
            <a:endParaRPr lang="pl-PL" sz="3600" b="1" dirty="0">
              <a:solidFill>
                <a:srgbClr val="FF0000"/>
              </a:solidFill>
              <a:latin typeface="Hind"/>
            </a:endParaRPr>
          </a:p>
          <a:p>
            <a:pPr marL="285750" indent="-285750">
              <a:buFont typeface="Arial" panose="020B0604020202020204" pitchFamily="34" charset="0"/>
              <a:buChar char="•"/>
            </a:pPr>
            <a:endParaRPr lang="hr-HR" sz="4000" b="1" dirty="0">
              <a:solidFill>
                <a:srgbClr val="FF0000"/>
              </a:solidFill>
              <a:latin typeface="Hind"/>
            </a:endParaRPr>
          </a:p>
        </p:txBody>
      </p:sp>
    </p:spTree>
    <p:extLst>
      <p:ext uri="{BB962C8B-B14F-4D97-AF65-F5344CB8AC3E}">
        <p14:creationId xmlns:p14="http://schemas.microsoft.com/office/powerpoint/2010/main" val="31635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454139-8D0F-47F1-A55A-CE81967F2DBD}"/>
              </a:ext>
            </a:extLst>
          </p:cNvPr>
          <p:cNvSpPr>
            <a:spLocks noGrp="1"/>
          </p:cNvSpPr>
          <p:nvPr>
            <p:ph type="title"/>
          </p:nvPr>
        </p:nvSpPr>
        <p:spPr/>
        <p:txBody>
          <a:bodyPr/>
          <a:lstStyle/>
          <a:p>
            <a:pPr algn="ctr"/>
            <a:r>
              <a:rPr lang="hr-HR" dirty="0"/>
              <a:t>OBVEZE NOSITELJA</a:t>
            </a:r>
          </a:p>
        </p:txBody>
      </p:sp>
      <p:sp>
        <p:nvSpPr>
          <p:cNvPr id="3" name="Rezervirano mjesto sadržaja 2">
            <a:extLst>
              <a:ext uri="{FF2B5EF4-FFF2-40B4-BE49-F238E27FC236}">
                <a16:creationId xmlns:a16="http://schemas.microsoft.com/office/drawing/2014/main" id="{29C36393-E5D4-4494-98DA-7C67C2C94666}"/>
              </a:ext>
            </a:extLst>
          </p:cNvPr>
          <p:cNvSpPr>
            <a:spLocks noGrp="1"/>
          </p:cNvSpPr>
          <p:nvPr>
            <p:ph sz="quarter" idx="13"/>
          </p:nvPr>
        </p:nvSpPr>
        <p:spPr/>
        <p:txBody>
          <a:bodyPr>
            <a:normAutofit fontScale="92500" lnSpcReduction="10000"/>
          </a:bodyPr>
          <a:lstStyle/>
          <a:p>
            <a:r>
              <a:rPr lang="hr-HR" dirty="0"/>
              <a:t>Za obveznike javne nabave – Zakon o javnoj nabavi</a:t>
            </a:r>
          </a:p>
          <a:p>
            <a:r>
              <a:rPr lang="hr-HR" dirty="0"/>
              <a:t>Za neobveznike Zakona o javnoj nabavi – pravila i upute na stranici UT</a:t>
            </a:r>
          </a:p>
          <a:p>
            <a:r>
              <a:rPr lang="hr-HR" dirty="0"/>
              <a:t>Nepostojanje sukoba interesa s izvođačima radova i/ili ponuditeljima/dobavljačima roba i/ili usluga </a:t>
            </a:r>
          </a:p>
          <a:p>
            <a:r>
              <a:rPr lang="hr-HR" dirty="0"/>
              <a:t>Odvojeni računovodstveni sustav </a:t>
            </a:r>
          </a:p>
          <a:p>
            <a:r>
              <a:rPr lang="hr-HR" dirty="0"/>
              <a:t>Suglasnost za uvrštavanje u popis korisnika koji se objavljuje u skladu s člankom 119. stavkom 2. Uredbe (EU) br. 508/2014.</a:t>
            </a:r>
          </a:p>
          <a:p>
            <a:endParaRPr lang="hr-HR" dirty="0"/>
          </a:p>
        </p:txBody>
      </p:sp>
      <p:sp>
        <p:nvSpPr>
          <p:cNvPr id="4" name="Rezervirano mjesto sadržaja 3">
            <a:extLst>
              <a:ext uri="{FF2B5EF4-FFF2-40B4-BE49-F238E27FC236}">
                <a16:creationId xmlns:a16="http://schemas.microsoft.com/office/drawing/2014/main" id="{BA1D3F75-F224-4DB6-9A97-067B04693EB0}"/>
              </a:ext>
            </a:extLst>
          </p:cNvPr>
          <p:cNvSpPr>
            <a:spLocks noGrp="1"/>
          </p:cNvSpPr>
          <p:nvPr>
            <p:ph sz="quarter" idx="14"/>
          </p:nvPr>
        </p:nvSpPr>
        <p:spPr/>
        <p:txBody>
          <a:bodyPr/>
          <a:lstStyle/>
          <a:p>
            <a:pPr>
              <a:lnSpc>
                <a:spcPct val="150000"/>
              </a:lnSpc>
            </a:pPr>
            <a:r>
              <a:rPr lang="hr-HR" dirty="0"/>
              <a:t>Pravila raspolaganje s imovinom</a:t>
            </a:r>
          </a:p>
          <a:p>
            <a:pPr>
              <a:lnSpc>
                <a:spcPct val="150000"/>
              </a:lnSpc>
            </a:pPr>
            <a:r>
              <a:rPr lang="hr-HR" dirty="0"/>
              <a:t>Dužan omogućiti kontrolu na terenu</a:t>
            </a:r>
          </a:p>
          <a:p>
            <a:pPr>
              <a:lnSpc>
                <a:spcPct val="150000"/>
              </a:lnSpc>
            </a:pPr>
            <a:r>
              <a:rPr lang="hr-HR" dirty="0"/>
              <a:t>Obavještavati FLAG i UT o provedbi aktivnosti</a:t>
            </a:r>
          </a:p>
          <a:p>
            <a:pPr>
              <a:lnSpc>
                <a:spcPct val="150000"/>
              </a:lnSpc>
            </a:pPr>
            <a:r>
              <a:rPr lang="hr-HR" dirty="0"/>
              <a:t>Dati na uvid dokumentaciju</a:t>
            </a:r>
          </a:p>
          <a:p>
            <a:pPr>
              <a:lnSpc>
                <a:spcPct val="150000"/>
              </a:lnSpc>
            </a:pPr>
            <a:r>
              <a:rPr lang="hr-HR" dirty="0"/>
              <a:t>Čuvati dokumentaciju</a:t>
            </a:r>
          </a:p>
          <a:p>
            <a:pPr>
              <a:lnSpc>
                <a:spcPct val="150000"/>
              </a:lnSpc>
            </a:pPr>
            <a:r>
              <a:rPr lang="hr-HR" dirty="0"/>
              <a:t>Mjere informiranja i promidžbe</a:t>
            </a:r>
          </a:p>
          <a:p>
            <a:pPr marL="0" indent="0">
              <a:buNone/>
            </a:pPr>
            <a:endParaRPr lang="hr-HR" dirty="0"/>
          </a:p>
        </p:txBody>
      </p:sp>
    </p:spTree>
    <p:extLst>
      <p:ext uri="{BB962C8B-B14F-4D97-AF65-F5344CB8AC3E}">
        <p14:creationId xmlns:p14="http://schemas.microsoft.com/office/powerpoint/2010/main" val="1115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96CBC1-69B8-437C-B29A-D4AF2CA9F90A}"/>
              </a:ext>
            </a:extLst>
          </p:cNvPr>
          <p:cNvSpPr>
            <a:spLocks noGrp="1"/>
          </p:cNvSpPr>
          <p:nvPr>
            <p:ph type="title"/>
          </p:nvPr>
        </p:nvSpPr>
        <p:spPr/>
        <p:txBody>
          <a:bodyPr/>
          <a:lstStyle/>
          <a:p>
            <a:pPr algn="ctr"/>
            <a:r>
              <a:rPr lang="hr-HR" dirty="0"/>
              <a:t>UVJETI ISKLJUČENJA/SPECIFIČNI KRITERIJI ODABIRA</a:t>
            </a:r>
          </a:p>
        </p:txBody>
      </p:sp>
      <p:graphicFrame>
        <p:nvGraphicFramePr>
          <p:cNvPr id="5" name="Rezervirano mjesto sadržaja 4">
            <a:extLst>
              <a:ext uri="{FF2B5EF4-FFF2-40B4-BE49-F238E27FC236}">
                <a16:creationId xmlns:a16="http://schemas.microsoft.com/office/drawing/2014/main" id="{14EEDD3F-2790-4927-B184-281D2AF6B36E}"/>
              </a:ext>
            </a:extLst>
          </p:cNvPr>
          <p:cNvGraphicFramePr>
            <a:graphicFrameLocks noGrp="1"/>
          </p:cNvGraphicFramePr>
          <p:nvPr>
            <p:ph sz="quarter" idx="13"/>
            <p:extLst>
              <p:ext uri="{D42A27DB-BD31-4B8C-83A1-F6EECF244321}">
                <p14:modId xmlns:p14="http://schemas.microsoft.com/office/powerpoint/2010/main" val="3937847585"/>
              </p:ext>
            </p:extLst>
          </p:nvPr>
        </p:nvGraphicFramePr>
        <p:xfrm>
          <a:off x="6251944" y="1796903"/>
          <a:ext cx="5645887" cy="4660563"/>
        </p:xfrm>
        <a:graphic>
          <a:graphicData uri="http://schemas.openxmlformats.org/drawingml/2006/table">
            <a:tbl>
              <a:tblPr firstRow="1" firstCol="1" bandRow="1">
                <a:tableStyleId>{5C22544A-7EE6-4342-B048-85BDC9FD1C3A}</a:tableStyleId>
              </a:tblPr>
              <a:tblGrid>
                <a:gridCol w="324569">
                  <a:extLst>
                    <a:ext uri="{9D8B030D-6E8A-4147-A177-3AD203B41FA5}">
                      <a16:colId xmlns:a16="http://schemas.microsoft.com/office/drawing/2014/main" val="3036434204"/>
                    </a:ext>
                  </a:extLst>
                </a:gridCol>
                <a:gridCol w="3684034">
                  <a:extLst>
                    <a:ext uri="{9D8B030D-6E8A-4147-A177-3AD203B41FA5}">
                      <a16:colId xmlns:a16="http://schemas.microsoft.com/office/drawing/2014/main" val="2688599648"/>
                    </a:ext>
                  </a:extLst>
                </a:gridCol>
                <a:gridCol w="1637284">
                  <a:extLst>
                    <a:ext uri="{9D8B030D-6E8A-4147-A177-3AD203B41FA5}">
                      <a16:colId xmlns:a16="http://schemas.microsoft.com/office/drawing/2014/main" val="312480790"/>
                    </a:ext>
                  </a:extLst>
                </a:gridCol>
              </a:tblGrid>
              <a:tr h="941045">
                <a:tc>
                  <a:txBody>
                    <a:bodyPr/>
                    <a:lstStyle/>
                    <a:p>
                      <a:pPr algn="ctr">
                        <a:spcAft>
                          <a:spcPts val="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nchor="ctr"/>
                </a:tc>
                <a:tc>
                  <a:txBody>
                    <a:bodyPr/>
                    <a:lstStyle/>
                    <a:p>
                      <a:pPr algn="ctr">
                        <a:spcAft>
                          <a:spcPts val="0"/>
                        </a:spcAft>
                      </a:pPr>
                      <a:r>
                        <a:rPr lang="hr-HR" sz="1600" dirty="0">
                          <a:effectLst/>
                        </a:rPr>
                        <a:t>KRITERIJ</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nchor="ctr"/>
                </a:tc>
                <a:tc>
                  <a:txBody>
                    <a:bodyPr/>
                    <a:lstStyle/>
                    <a:p>
                      <a:pPr algn="ctr">
                        <a:spcAft>
                          <a:spcPts val="0"/>
                        </a:spcAft>
                      </a:pPr>
                      <a:r>
                        <a:rPr lang="hr-HR" sz="1600" dirty="0">
                          <a:effectLst/>
                        </a:rPr>
                        <a:t>MOGUĆI BROJ BODOVA</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nchor="ctr"/>
                </a:tc>
                <a:extLst>
                  <a:ext uri="{0D108BD9-81ED-4DB2-BD59-A6C34878D82A}">
                    <a16:rowId xmlns:a16="http://schemas.microsoft.com/office/drawing/2014/main" val="2922185486"/>
                  </a:ext>
                </a:extLst>
              </a:tr>
              <a:tr h="396719">
                <a:tc>
                  <a:txBody>
                    <a:bodyPr/>
                    <a:lstStyle/>
                    <a:p>
                      <a:pPr algn="just">
                        <a:spcAft>
                          <a:spcPts val="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Specifični kriterij</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2146365259"/>
                  </a:ext>
                </a:extLst>
              </a:tr>
              <a:tr h="396719">
                <a:tc>
                  <a:txBody>
                    <a:bodyPr/>
                    <a:lstStyle/>
                    <a:p>
                      <a:pPr algn="just">
                        <a:spcAft>
                          <a:spcPts val="0"/>
                        </a:spcAft>
                      </a:pPr>
                      <a:r>
                        <a:rPr lang="hr-HR" sz="1600" dirty="0">
                          <a:effectLst/>
                        </a:rPr>
                        <a:t>01</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Usklađenost operacije sa LRSR</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30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4028787500"/>
                  </a:ext>
                </a:extLst>
              </a:tr>
              <a:tr h="396719">
                <a:tc>
                  <a:txBody>
                    <a:bodyPr/>
                    <a:lstStyle/>
                    <a:p>
                      <a:pPr algn="just">
                        <a:spcAft>
                          <a:spcPts val="0"/>
                        </a:spcAft>
                      </a:pPr>
                      <a:r>
                        <a:rPr lang="hr-HR" sz="1600" dirty="0">
                          <a:effectLst/>
                        </a:rPr>
                        <a:t>02</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Kvaliteta operacije i spremnost za provedbu</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20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1172879599"/>
                  </a:ext>
                </a:extLst>
              </a:tr>
              <a:tr h="396719">
                <a:tc>
                  <a:txBody>
                    <a:bodyPr/>
                    <a:lstStyle/>
                    <a:p>
                      <a:pPr algn="just">
                        <a:spcAft>
                          <a:spcPts val="0"/>
                        </a:spcAft>
                      </a:pPr>
                      <a:r>
                        <a:rPr lang="hr-HR" sz="1600" dirty="0">
                          <a:effectLst/>
                        </a:rPr>
                        <a:t>03</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spcAft>
                          <a:spcPts val="0"/>
                        </a:spcAft>
                      </a:pPr>
                      <a:r>
                        <a:rPr lang="hr-HR" sz="1600" dirty="0">
                          <a:effectLst/>
                        </a:rPr>
                        <a:t>Važnost operacije za koherentan razvoj FLAG područja</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10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327219466"/>
                  </a:ext>
                </a:extLst>
              </a:tr>
              <a:tr h="396719">
                <a:tc>
                  <a:txBody>
                    <a:bodyPr/>
                    <a:lstStyle/>
                    <a:p>
                      <a:pPr algn="just">
                        <a:spcAft>
                          <a:spcPts val="0"/>
                        </a:spcAft>
                      </a:pPr>
                      <a:r>
                        <a:rPr lang="hr-HR" sz="1600" dirty="0">
                          <a:effectLst/>
                        </a:rPr>
                        <a:t>04</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Društvena (socijalna) prihvatljivost i održivost operacije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15</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487442268"/>
                  </a:ext>
                </a:extLst>
              </a:tr>
              <a:tr h="396719">
                <a:tc>
                  <a:txBody>
                    <a:bodyPr/>
                    <a:lstStyle/>
                    <a:p>
                      <a:pPr algn="just">
                        <a:spcAft>
                          <a:spcPts val="0"/>
                        </a:spcAft>
                      </a:pPr>
                      <a:r>
                        <a:rPr lang="hr-HR" sz="1600" dirty="0">
                          <a:effectLst/>
                        </a:rPr>
                        <a:t>05</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Financijska transparentnost i efikasnost troškova</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15</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2052001916"/>
                  </a:ext>
                </a:extLst>
              </a:tr>
              <a:tr h="396719">
                <a:tc>
                  <a:txBody>
                    <a:bodyPr/>
                    <a:lstStyle/>
                    <a:p>
                      <a:pPr algn="just">
                        <a:spcAft>
                          <a:spcPts val="0"/>
                        </a:spcAft>
                      </a:pPr>
                      <a:r>
                        <a:rPr lang="hr-HR" sz="1600" dirty="0">
                          <a:effectLst/>
                        </a:rPr>
                        <a:t>06</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Kapacitet za provedbu operacije</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10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1861320373"/>
                  </a:ext>
                </a:extLst>
              </a:tr>
              <a:tr h="396719">
                <a:tc>
                  <a:txBody>
                    <a:bodyPr/>
                    <a:lstStyle/>
                    <a:p>
                      <a:pPr algn="just">
                        <a:spcAft>
                          <a:spcPts val="0"/>
                        </a:spcAft>
                      </a:pPr>
                      <a:r>
                        <a:rPr lang="hr-HR" sz="1600" dirty="0">
                          <a:effectLst/>
                        </a:rPr>
                        <a:t> </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just">
                        <a:spcAft>
                          <a:spcPts val="0"/>
                        </a:spcAft>
                      </a:pPr>
                      <a:r>
                        <a:rPr lang="hr-HR" sz="1600" dirty="0">
                          <a:effectLst/>
                        </a:rPr>
                        <a:t>UKUPNO</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tc>
                  <a:txBody>
                    <a:bodyPr/>
                    <a:lstStyle/>
                    <a:p>
                      <a:pPr algn="ctr">
                        <a:spcAft>
                          <a:spcPts val="0"/>
                        </a:spcAft>
                      </a:pPr>
                      <a:r>
                        <a:rPr lang="hr-HR" sz="1600" dirty="0">
                          <a:effectLst/>
                        </a:rPr>
                        <a:t>100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99" marR="54999" marT="0" marB="0"/>
                </a:tc>
                <a:extLst>
                  <a:ext uri="{0D108BD9-81ED-4DB2-BD59-A6C34878D82A}">
                    <a16:rowId xmlns:a16="http://schemas.microsoft.com/office/drawing/2014/main" val="4079882998"/>
                  </a:ext>
                </a:extLst>
              </a:tr>
            </a:tbl>
          </a:graphicData>
        </a:graphic>
      </p:graphicFrame>
      <p:sp>
        <p:nvSpPr>
          <p:cNvPr id="4" name="Rezervirano mjesto sadržaja 3">
            <a:extLst>
              <a:ext uri="{FF2B5EF4-FFF2-40B4-BE49-F238E27FC236}">
                <a16:creationId xmlns:a16="http://schemas.microsoft.com/office/drawing/2014/main" id="{12C6A477-CE72-4B56-A398-57910DB7DFD2}"/>
              </a:ext>
            </a:extLst>
          </p:cNvPr>
          <p:cNvSpPr>
            <a:spLocks noGrp="1"/>
          </p:cNvSpPr>
          <p:nvPr>
            <p:ph sz="quarter" idx="14"/>
          </p:nvPr>
        </p:nvSpPr>
        <p:spPr>
          <a:xfrm>
            <a:off x="637954" y="1796902"/>
            <a:ext cx="5376532" cy="4360427"/>
          </a:xfrm>
        </p:spPr>
        <p:txBody>
          <a:bodyPr>
            <a:normAutofit fontScale="77500" lnSpcReduction="20000"/>
          </a:bodyPr>
          <a:lstStyle/>
          <a:p>
            <a:pPr marL="0" indent="0">
              <a:buNone/>
            </a:pPr>
            <a:r>
              <a:rPr lang="hr-HR" sz="2100" b="1" dirty="0"/>
              <a:t>A.UVJETI PRIHVATLJIVOSTI – KRITERIJI ISKLJUČENJA</a:t>
            </a:r>
          </a:p>
          <a:p>
            <a:pPr marL="0" indent="0">
              <a:buNone/>
            </a:pPr>
            <a:r>
              <a:rPr lang="hr-HR" sz="1800" b="1" dirty="0"/>
              <a:t>   </a:t>
            </a:r>
            <a:r>
              <a:rPr lang="hr-HR" sz="2100" b="1" dirty="0">
                <a:solidFill>
                  <a:schemeClr val="accent5">
                    <a:lumMod val="75000"/>
                  </a:schemeClr>
                </a:solidFill>
              </a:rPr>
              <a:t>!</a:t>
            </a:r>
            <a:r>
              <a:rPr lang="hr-HR" sz="2100" dirty="0">
                <a:solidFill>
                  <a:schemeClr val="accent5">
                    <a:lumMod val="75000"/>
                  </a:schemeClr>
                </a:solidFill>
              </a:rPr>
              <a:t> </a:t>
            </a:r>
            <a:r>
              <a:rPr lang="hr-HR" sz="2100" b="1" dirty="0">
                <a:solidFill>
                  <a:schemeClr val="accent5">
                    <a:lumMod val="75000"/>
                  </a:schemeClr>
                </a:solidFill>
              </a:rPr>
              <a:t>Prijava</a:t>
            </a:r>
            <a:r>
              <a:rPr lang="hr-HR" sz="2100" dirty="0">
                <a:solidFill>
                  <a:schemeClr val="accent5">
                    <a:lumMod val="75000"/>
                  </a:schemeClr>
                </a:solidFill>
              </a:rPr>
              <a:t> </a:t>
            </a:r>
            <a:r>
              <a:rPr lang="hr-HR" sz="2100" b="1" dirty="0">
                <a:solidFill>
                  <a:schemeClr val="accent5">
                    <a:lumMod val="75000"/>
                  </a:schemeClr>
                </a:solidFill>
              </a:rPr>
              <a:t>mora ispuniti SVE uvjete  prihvatljivosti</a:t>
            </a:r>
            <a:r>
              <a:rPr lang="hr-HR" sz="2100" dirty="0">
                <a:solidFill>
                  <a:schemeClr val="accent5">
                    <a:lumMod val="75000"/>
                  </a:schemeClr>
                </a:solidFill>
              </a:rPr>
              <a:t> </a:t>
            </a:r>
            <a:r>
              <a:rPr lang="hr-HR" sz="2100" b="1" dirty="0">
                <a:solidFill>
                  <a:schemeClr val="accent5">
                    <a:lumMod val="75000"/>
                  </a:schemeClr>
                </a:solidFill>
              </a:rPr>
              <a:t>u tablici A, izuzev polja označenih sivom bojom</a:t>
            </a:r>
          </a:p>
          <a:p>
            <a:pPr marL="0" indent="0">
              <a:buNone/>
            </a:pPr>
            <a:endParaRPr lang="hr-HR" sz="2100" b="1" dirty="0">
              <a:solidFill>
                <a:schemeClr val="accent5">
                  <a:lumMod val="75000"/>
                </a:schemeClr>
              </a:solidFill>
            </a:endParaRPr>
          </a:p>
          <a:p>
            <a:pPr marL="0" indent="0">
              <a:buNone/>
            </a:pPr>
            <a:r>
              <a:rPr lang="hr-HR" sz="2100" b="1" dirty="0"/>
              <a:t>B. UVJETI PRIHVATLJIVOSTI - KRITERIJI ISKLJUČENJA PREMA SPECIFIČNIM CILJEVIMA PROVEDBE LOKALNOG RAZVOJA POD VODSTVOM ZAJEDNICE</a:t>
            </a:r>
          </a:p>
          <a:p>
            <a:pPr marL="0" indent="0">
              <a:buNone/>
            </a:pPr>
            <a:r>
              <a:rPr lang="hr-HR" sz="2100" b="1" dirty="0">
                <a:solidFill>
                  <a:schemeClr val="accent5">
                    <a:lumMod val="75000"/>
                  </a:schemeClr>
                </a:solidFill>
              </a:rPr>
              <a:t>! Prijava koja ne zadovolji najmanje 1 kriterij isključuje se iz daljnjeg razmatranja.</a:t>
            </a:r>
          </a:p>
          <a:p>
            <a:pPr marL="0" indent="0">
              <a:buNone/>
            </a:pPr>
            <a:endParaRPr lang="hr-HR" sz="1800" b="1" dirty="0"/>
          </a:p>
          <a:p>
            <a:pPr marL="0" indent="0">
              <a:buNone/>
            </a:pPr>
            <a:r>
              <a:rPr lang="hr-HR" sz="2100" b="1" dirty="0"/>
              <a:t>C.UVJETI PRIHVATLJIVOSTI – KRITERIJI ISKLJUČENJA, SUKLADNOST OPERACIJE S HORIZONTALNIM NAČELIMA EU</a:t>
            </a:r>
          </a:p>
          <a:p>
            <a:pPr marL="0" indent="0">
              <a:buNone/>
            </a:pPr>
            <a:r>
              <a:rPr lang="hr-HR" sz="2100" b="1" dirty="0">
                <a:solidFill>
                  <a:schemeClr val="accent5">
                    <a:lumMod val="75000"/>
                  </a:schemeClr>
                </a:solidFill>
              </a:rPr>
              <a:t>! Prijava koja ne zadovolji najmanje 1 kriterij isključuje se iz daljnjeg razmatranja.</a:t>
            </a:r>
          </a:p>
          <a:p>
            <a:pPr marL="0" indent="0">
              <a:buNone/>
            </a:pPr>
            <a:endParaRPr lang="hr-HR" dirty="0"/>
          </a:p>
          <a:p>
            <a:endParaRPr lang="hr-HR" sz="1800" b="1" dirty="0"/>
          </a:p>
          <a:p>
            <a:endParaRPr lang="hr-HR" dirty="0"/>
          </a:p>
        </p:txBody>
      </p:sp>
    </p:spTree>
    <p:extLst>
      <p:ext uri="{BB962C8B-B14F-4D97-AF65-F5344CB8AC3E}">
        <p14:creationId xmlns:p14="http://schemas.microsoft.com/office/powerpoint/2010/main" val="30574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EEFBDC-86B1-495A-BCAB-7070C48F8FDC}"/>
              </a:ext>
            </a:extLst>
          </p:cNvPr>
          <p:cNvSpPr>
            <a:spLocks noGrp="1"/>
          </p:cNvSpPr>
          <p:nvPr>
            <p:ph type="title"/>
          </p:nvPr>
        </p:nvSpPr>
        <p:spPr>
          <a:xfrm>
            <a:off x="812800" y="274638"/>
            <a:ext cx="10566400" cy="788618"/>
          </a:xfrm>
        </p:spPr>
        <p:txBody>
          <a:bodyPr/>
          <a:lstStyle/>
          <a:p>
            <a:pPr algn="ctr"/>
            <a:r>
              <a:rPr lang="hr-HR" dirty="0"/>
              <a:t>POPIS DOKUMENTACIJE NATJEČAJA</a:t>
            </a:r>
          </a:p>
        </p:txBody>
      </p:sp>
      <p:sp>
        <p:nvSpPr>
          <p:cNvPr id="3" name="Rezervirano mjesto sadržaja 2">
            <a:extLst>
              <a:ext uri="{FF2B5EF4-FFF2-40B4-BE49-F238E27FC236}">
                <a16:creationId xmlns:a16="http://schemas.microsoft.com/office/drawing/2014/main" id="{8595C034-BD51-4CD8-B413-ADBA372C9A56}"/>
              </a:ext>
            </a:extLst>
          </p:cNvPr>
          <p:cNvSpPr>
            <a:spLocks noGrp="1"/>
          </p:cNvSpPr>
          <p:nvPr>
            <p:ph sz="quarter" idx="13"/>
          </p:nvPr>
        </p:nvSpPr>
        <p:spPr>
          <a:xfrm>
            <a:off x="812800" y="1063255"/>
            <a:ext cx="10566400" cy="5520107"/>
          </a:xfrm>
        </p:spPr>
        <p:txBody>
          <a:bodyPr>
            <a:normAutofit fontScale="25000" lnSpcReduction="20000"/>
          </a:bodyPr>
          <a:lstStyle/>
          <a:p>
            <a:pPr marL="0" indent="0">
              <a:buNone/>
            </a:pPr>
            <a:r>
              <a:rPr lang="hr-HR" sz="5600" b="1" dirty="0">
                <a:solidFill>
                  <a:schemeClr val="accent5">
                    <a:lumMod val="75000"/>
                  </a:schemeClr>
                </a:solidFill>
              </a:rPr>
              <a:t>Obrasci:</a:t>
            </a:r>
            <a:endParaRPr lang="hr-HR" sz="5600" dirty="0">
              <a:solidFill>
                <a:schemeClr val="accent5">
                  <a:lumMod val="75000"/>
                </a:schemeClr>
              </a:solidFill>
            </a:endParaRPr>
          </a:p>
          <a:p>
            <a:r>
              <a:rPr lang="hr-HR" sz="5600" dirty="0"/>
              <a:t>Obrazac 1.A Zahtjev za potporu </a:t>
            </a:r>
          </a:p>
          <a:p>
            <a:r>
              <a:rPr lang="hr-HR" sz="5600" dirty="0"/>
              <a:t>Obrazac 1.B Zahtjev za potporu – Lista troškova</a:t>
            </a:r>
          </a:p>
          <a:p>
            <a:r>
              <a:rPr lang="hr-HR" sz="5600" dirty="0"/>
              <a:t>Obrazac 1.C.1 Održivost projekta – Izračun neto prihoda </a:t>
            </a:r>
            <a:r>
              <a:rPr lang="hr-HR" sz="5600" i="1" dirty="0"/>
              <a:t>(ako je primjenjivo)</a:t>
            </a:r>
            <a:endParaRPr lang="hr-HR" sz="5600" dirty="0"/>
          </a:p>
          <a:p>
            <a:r>
              <a:rPr lang="hr-HR" sz="5600" dirty="0"/>
              <a:t>Obrazac 1.C.2 Održivost projekta </a:t>
            </a:r>
            <a:r>
              <a:rPr lang="hr-HR" sz="5600" i="1" dirty="0"/>
              <a:t>(ako je primjenjivo)</a:t>
            </a:r>
            <a:r>
              <a:rPr lang="hr-HR" sz="5600" dirty="0"/>
              <a:t> </a:t>
            </a:r>
          </a:p>
          <a:p>
            <a:r>
              <a:rPr lang="hr-HR" sz="5600" dirty="0"/>
              <a:t>Obrazac 2.A Izjava nositelja projekta - prijavitelja </a:t>
            </a:r>
            <a:r>
              <a:rPr lang="hr-HR" sz="5600" i="1" dirty="0"/>
              <a:t>(za projekte u partnerstvu/zajedničke operacije)</a:t>
            </a:r>
            <a:endParaRPr lang="hr-HR" sz="5600" dirty="0"/>
          </a:p>
          <a:p>
            <a:r>
              <a:rPr lang="hr-HR" sz="5600" dirty="0"/>
              <a:t>Obrazac 2.B Izjava nositelja projekta - prijavitelja </a:t>
            </a:r>
            <a:r>
              <a:rPr lang="hr-HR" sz="5600" i="1" dirty="0"/>
              <a:t>(za samostalne projekte/operacije)</a:t>
            </a:r>
            <a:endParaRPr lang="hr-HR" sz="5600" dirty="0"/>
          </a:p>
          <a:p>
            <a:pPr fontAlgn="base"/>
            <a:r>
              <a:rPr lang="hr-HR" sz="5600" dirty="0"/>
              <a:t>Obrazac 3. Izjava partnera u projektu</a:t>
            </a:r>
          </a:p>
          <a:p>
            <a:pPr fontAlgn="base"/>
            <a:r>
              <a:rPr lang="hr-HR" sz="5600" dirty="0"/>
              <a:t>Obrazac 4. Sporazum o partnerstvu </a:t>
            </a:r>
          </a:p>
          <a:p>
            <a:pPr fontAlgn="base"/>
            <a:r>
              <a:rPr lang="hr-HR" sz="5600" dirty="0"/>
              <a:t>Obrazac 5. Sažetak izbora ponuda</a:t>
            </a:r>
          </a:p>
          <a:p>
            <a:r>
              <a:rPr lang="hr-HR" sz="5600" dirty="0"/>
              <a:t>Obrazac 6. Izjava o nepostojanju sukoba interesa između korisnika i ponuditelja</a:t>
            </a:r>
          </a:p>
          <a:p>
            <a:r>
              <a:rPr lang="hr-HR" sz="5600" dirty="0"/>
              <a:t>Obrazac 7. Izjava o nepostojanju vlasničke povezanosti (između ponuditelja u istom ulaganju)</a:t>
            </a:r>
          </a:p>
          <a:p>
            <a:r>
              <a:rPr lang="hr-HR" sz="5600" dirty="0"/>
              <a:t>Obrazac 8.A Zahtjev za isplatu</a:t>
            </a:r>
          </a:p>
          <a:p>
            <a:r>
              <a:rPr lang="hr-HR" sz="5600" dirty="0"/>
              <a:t>Obrazac 8.B Izjava o izdacima</a:t>
            </a:r>
          </a:p>
          <a:p>
            <a:r>
              <a:rPr lang="hr-HR" sz="5600" dirty="0"/>
              <a:t>Obrazac 9. Izjava o veličini poduzeća </a:t>
            </a:r>
            <a:r>
              <a:rPr lang="hr-HR" sz="5600" i="1" dirty="0"/>
              <a:t>(ako je primjenjivo)</a:t>
            </a:r>
            <a:endParaRPr lang="hr-HR" sz="5600" dirty="0"/>
          </a:p>
          <a:p>
            <a:r>
              <a:rPr lang="hr-HR" sz="5600" dirty="0"/>
              <a:t>Obrazac 10. Izvješće o napretku </a:t>
            </a:r>
          </a:p>
          <a:p>
            <a:r>
              <a:rPr lang="hr-HR" sz="5600" dirty="0"/>
              <a:t>Obrazac 11. Izjava vlasnika nekretnine </a:t>
            </a:r>
            <a:r>
              <a:rPr lang="hr-HR" sz="5600" i="1" dirty="0"/>
              <a:t>(ako je primjenjivo)</a:t>
            </a:r>
            <a:endParaRPr lang="hr-HR" sz="5600" dirty="0"/>
          </a:p>
          <a:p>
            <a:r>
              <a:rPr lang="hr-HR" sz="5600" dirty="0"/>
              <a:t>Obrazac 12. Izjava o javnoj dostupnosti ulaganja u javnu infrastrukturu </a:t>
            </a:r>
            <a:r>
              <a:rPr lang="hr-HR" sz="5600" i="1" dirty="0"/>
              <a:t>(ako je primjenjivo)</a:t>
            </a:r>
            <a:endParaRPr lang="hr-HR" sz="5600" dirty="0"/>
          </a:p>
          <a:p>
            <a:r>
              <a:rPr lang="hr-HR" sz="5600" dirty="0"/>
              <a:t>Obrazac 13. Zahtjev za odobrenje promjena u operacijama u okviru provedbe LRSR </a:t>
            </a:r>
          </a:p>
          <a:p>
            <a:pPr marL="0" indent="0">
              <a:buNone/>
            </a:pPr>
            <a:endParaRPr lang="hr-HR" dirty="0"/>
          </a:p>
        </p:txBody>
      </p:sp>
    </p:spTree>
    <p:extLst>
      <p:ext uri="{BB962C8B-B14F-4D97-AF65-F5344CB8AC3E}">
        <p14:creationId xmlns:p14="http://schemas.microsoft.com/office/powerpoint/2010/main" val="233706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EEFBDC-86B1-495A-BCAB-7070C48F8FDC}"/>
              </a:ext>
            </a:extLst>
          </p:cNvPr>
          <p:cNvSpPr>
            <a:spLocks noGrp="1"/>
          </p:cNvSpPr>
          <p:nvPr>
            <p:ph type="title"/>
          </p:nvPr>
        </p:nvSpPr>
        <p:spPr>
          <a:xfrm>
            <a:off x="812800" y="274638"/>
            <a:ext cx="10566400" cy="788618"/>
          </a:xfrm>
        </p:spPr>
        <p:txBody>
          <a:bodyPr/>
          <a:lstStyle/>
          <a:p>
            <a:pPr algn="ctr"/>
            <a:r>
              <a:rPr lang="hr-HR" dirty="0"/>
              <a:t>POPIS DOKUMENTACIJE NATJEČAJA</a:t>
            </a:r>
          </a:p>
        </p:txBody>
      </p:sp>
      <p:sp>
        <p:nvSpPr>
          <p:cNvPr id="3" name="Rezervirano mjesto sadržaja 2">
            <a:extLst>
              <a:ext uri="{FF2B5EF4-FFF2-40B4-BE49-F238E27FC236}">
                <a16:creationId xmlns:a16="http://schemas.microsoft.com/office/drawing/2014/main" id="{8595C034-BD51-4CD8-B413-ADBA372C9A56}"/>
              </a:ext>
            </a:extLst>
          </p:cNvPr>
          <p:cNvSpPr>
            <a:spLocks noGrp="1"/>
          </p:cNvSpPr>
          <p:nvPr>
            <p:ph sz="quarter" idx="13"/>
          </p:nvPr>
        </p:nvSpPr>
        <p:spPr>
          <a:xfrm>
            <a:off x="812800" y="1063255"/>
            <a:ext cx="10566400" cy="5520107"/>
          </a:xfrm>
        </p:spPr>
        <p:txBody>
          <a:bodyPr>
            <a:normAutofit fontScale="77500" lnSpcReduction="20000"/>
          </a:bodyPr>
          <a:lstStyle/>
          <a:p>
            <a:r>
              <a:rPr lang="hr-HR" b="1" dirty="0">
                <a:solidFill>
                  <a:schemeClr val="accent5">
                    <a:lumMod val="75000"/>
                  </a:schemeClr>
                </a:solidFill>
              </a:rPr>
              <a:t>Prilozi specifični za Mjeru 1.1:</a:t>
            </a:r>
            <a:endParaRPr lang="hr-HR" dirty="0">
              <a:solidFill>
                <a:schemeClr val="accent5">
                  <a:lumMod val="75000"/>
                </a:schemeClr>
              </a:solidFill>
            </a:endParaRPr>
          </a:p>
          <a:p>
            <a:r>
              <a:rPr lang="hr-HR" dirty="0"/>
              <a:t>PRILOG I Popis dokumentacije za podnošenje Zahtjeva za potporu </a:t>
            </a:r>
          </a:p>
          <a:p>
            <a:r>
              <a:rPr lang="hr-HR" dirty="0"/>
              <a:t>PRILOG II Popis dokumentacije za podnošenje Zahtjeva za isplatu</a:t>
            </a:r>
          </a:p>
          <a:p>
            <a:r>
              <a:rPr lang="hr-HR" dirty="0"/>
              <a:t>PRILOG III Lista prihvatljivih troškova i Pravila i upute za izračun troškova.  </a:t>
            </a:r>
          </a:p>
          <a:p>
            <a:endParaRPr lang="hr-HR" dirty="0"/>
          </a:p>
          <a:p>
            <a:r>
              <a:rPr lang="hr-HR" b="1" dirty="0">
                <a:solidFill>
                  <a:schemeClr val="accent5">
                    <a:lumMod val="75000"/>
                  </a:schemeClr>
                </a:solidFill>
              </a:rPr>
              <a:t>Prilozi za sve FLAG natječaje:</a:t>
            </a:r>
            <a:endParaRPr lang="hr-HR" dirty="0">
              <a:solidFill>
                <a:schemeClr val="accent5">
                  <a:lumMod val="75000"/>
                </a:schemeClr>
              </a:solidFill>
            </a:endParaRPr>
          </a:p>
          <a:p>
            <a:r>
              <a:rPr lang="hr-HR" dirty="0"/>
              <a:t>PRILOG IV Pravila i upute za provedbu nabave</a:t>
            </a:r>
          </a:p>
          <a:p>
            <a:r>
              <a:rPr lang="hr-HR" dirty="0"/>
              <a:t>PRILOG V Pravila za provedbu mjera informiranja i promidžbe</a:t>
            </a:r>
          </a:p>
          <a:p>
            <a:r>
              <a:rPr lang="hr-HR" dirty="0"/>
              <a:t>PRILOG VI Lokalna razvojna strategija u ribarstvu FLAG-a Tri mora za razdoblje 2014 - 2020</a:t>
            </a:r>
          </a:p>
          <a:p>
            <a:r>
              <a:rPr lang="hr-HR" dirty="0"/>
              <a:t>PRILOG VII Pravilnik o provedbi LRSR (NN 27/19)</a:t>
            </a:r>
          </a:p>
          <a:p>
            <a:r>
              <a:rPr lang="hr-HR" dirty="0"/>
              <a:t>PRILOG VIII Pravilnik za odabir i provedbu projekata u okviru LRSR FLAG-a Tri mora</a:t>
            </a:r>
          </a:p>
          <a:p>
            <a:r>
              <a:rPr lang="hr-HR" dirty="0"/>
              <a:t>PRILOG IX Priručnik za korisnike Operativnog programa za pomorstvo i ribarstvo 2014-2020_kontrola na terenu</a:t>
            </a:r>
          </a:p>
          <a:p>
            <a:r>
              <a:rPr lang="hr-HR" dirty="0"/>
              <a:t>PRILOG X Upute za čuvanje dokumentacije</a:t>
            </a:r>
          </a:p>
          <a:p>
            <a:r>
              <a:rPr lang="hr-HR" dirty="0"/>
              <a:t>PRILOG XI Vodič za upis u Evidenciju korisnika potpora u ruralnom razvoju i ribarstvu </a:t>
            </a:r>
          </a:p>
          <a:p>
            <a:r>
              <a:rPr lang="hr-HR" dirty="0"/>
              <a:t>PRILOG XII Vodič - Definicija MSP-a</a:t>
            </a:r>
          </a:p>
          <a:p>
            <a:r>
              <a:rPr lang="hr-HR" dirty="0"/>
              <a:t>PRILOG XIII Uputa za popunjavanje obrasca Zahtjeva za kontrolu na terenu u ranijoj fazi </a:t>
            </a:r>
          </a:p>
          <a:p>
            <a:pPr marL="0" indent="0">
              <a:buNone/>
            </a:pPr>
            <a:endParaRPr lang="hr-HR" dirty="0"/>
          </a:p>
        </p:txBody>
      </p:sp>
    </p:spTree>
    <p:extLst>
      <p:ext uri="{BB962C8B-B14F-4D97-AF65-F5344CB8AC3E}">
        <p14:creationId xmlns:p14="http://schemas.microsoft.com/office/powerpoint/2010/main" val="196420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A91DB2-4127-4F96-BC60-6E74A8365C9F}"/>
              </a:ext>
            </a:extLst>
          </p:cNvPr>
          <p:cNvSpPr>
            <a:spLocks noGrp="1"/>
          </p:cNvSpPr>
          <p:nvPr>
            <p:ph type="title"/>
          </p:nvPr>
        </p:nvSpPr>
        <p:spPr/>
        <p:txBody>
          <a:bodyPr>
            <a:normAutofit/>
          </a:bodyPr>
          <a:lstStyle/>
          <a:p>
            <a:pPr algn="ctr"/>
            <a:r>
              <a:rPr lang="hr-HR" sz="4000" b="1" dirty="0">
                <a:latin typeface="+mn-lt"/>
              </a:rPr>
              <a:t>Provedba natječaja</a:t>
            </a:r>
          </a:p>
        </p:txBody>
      </p:sp>
      <p:sp>
        <p:nvSpPr>
          <p:cNvPr id="3" name="Rezervirano mjesto sadržaja 2">
            <a:extLst>
              <a:ext uri="{FF2B5EF4-FFF2-40B4-BE49-F238E27FC236}">
                <a16:creationId xmlns:a16="http://schemas.microsoft.com/office/drawing/2014/main" id="{E73D2E38-8947-42C3-A97B-4DC8A01EFB83}"/>
              </a:ext>
            </a:extLst>
          </p:cNvPr>
          <p:cNvSpPr>
            <a:spLocks noGrp="1"/>
          </p:cNvSpPr>
          <p:nvPr>
            <p:ph idx="1"/>
          </p:nvPr>
        </p:nvSpPr>
        <p:spPr/>
        <p:txBody>
          <a:bodyPr>
            <a:normAutofit/>
          </a:bodyPr>
          <a:lstStyle/>
          <a:p>
            <a:r>
              <a:rPr lang="hr-HR" dirty="0"/>
              <a:t>Da bi prijava bila potpuna nositelji projekata trebaju dostaviti Obrasce i dokumentaciju iz Priloga I FLAG natječaja;</a:t>
            </a:r>
          </a:p>
          <a:p>
            <a:r>
              <a:rPr lang="hr-HR" dirty="0"/>
              <a:t>Postupak odabira projekata na FLAG-razini sastoji se od sljedećih faza:</a:t>
            </a:r>
          </a:p>
          <a:p>
            <a:pPr marL="0" lvl="0" indent="0">
              <a:buNone/>
            </a:pPr>
            <a:r>
              <a:rPr lang="hr-HR" dirty="0"/>
              <a:t>         1. faza: Administrativna kontrola projekata (Analiza 1)</a:t>
            </a:r>
          </a:p>
          <a:p>
            <a:pPr marL="0" lvl="0" indent="0">
              <a:buNone/>
            </a:pPr>
            <a:r>
              <a:rPr lang="hr-HR" dirty="0"/>
              <a:t>         2. faza: Ocjenjivanje projekata (Analiza 2).</a:t>
            </a:r>
          </a:p>
          <a:p>
            <a:pPr marL="0" lvl="0" indent="0">
              <a:buNone/>
            </a:pPr>
            <a:r>
              <a:rPr lang="hr-HR" dirty="0"/>
              <a:t>         3. faza: Odabir projekata od strane Upravnog odbora FLAG-a (u daljnjem tekstu: UO)</a:t>
            </a:r>
          </a:p>
          <a:p>
            <a:pPr marL="0" lvl="0" indent="0">
              <a:buNone/>
            </a:pPr>
            <a:r>
              <a:rPr lang="hr-HR" dirty="0"/>
              <a:t>          4. faza: Prigovori na odluke FLAG-a</a:t>
            </a:r>
          </a:p>
          <a:p>
            <a:r>
              <a:rPr lang="hr-HR" dirty="0"/>
              <a:t>Nakon završenog odabira/odbijanja projektne prijave FLAG cjelokupnu natječajnu dokumentaciju kao i sve prijave nositelja projekata dostavlja Upravljačkom tijelu radi kontrole</a:t>
            </a:r>
          </a:p>
          <a:p>
            <a:endParaRPr lang="hr-HR" dirty="0"/>
          </a:p>
          <a:p>
            <a:endParaRPr lang="hr-HR" dirty="0"/>
          </a:p>
        </p:txBody>
      </p:sp>
    </p:spTree>
    <p:extLst>
      <p:ext uri="{BB962C8B-B14F-4D97-AF65-F5344CB8AC3E}">
        <p14:creationId xmlns:p14="http://schemas.microsoft.com/office/powerpoint/2010/main" val="159675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009A73-B87E-4181-8ED8-8307D9A0E206}"/>
              </a:ext>
            </a:extLst>
          </p:cNvPr>
          <p:cNvSpPr>
            <a:spLocks noGrp="1"/>
          </p:cNvSpPr>
          <p:nvPr>
            <p:ph type="title"/>
          </p:nvPr>
        </p:nvSpPr>
        <p:spPr/>
        <p:txBody>
          <a:bodyPr>
            <a:normAutofit/>
          </a:bodyPr>
          <a:lstStyle/>
          <a:p>
            <a:pPr algn="ctr"/>
            <a:r>
              <a:rPr lang="hr-HR" b="1" dirty="0">
                <a:latin typeface="+mn-lt"/>
              </a:rPr>
              <a:t>Provedba </a:t>
            </a:r>
            <a:r>
              <a:rPr lang="hr-HR" dirty="0">
                <a:latin typeface="+mn-lt"/>
              </a:rPr>
              <a:t>OPERACIJE</a:t>
            </a:r>
            <a:endParaRPr lang="hr-HR" b="1" dirty="0">
              <a:latin typeface="+mn-lt"/>
            </a:endParaRPr>
          </a:p>
        </p:txBody>
      </p:sp>
      <p:sp>
        <p:nvSpPr>
          <p:cNvPr id="3" name="Rezervirano mjesto sadržaja 2">
            <a:extLst>
              <a:ext uri="{FF2B5EF4-FFF2-40B4-BE49-F238E27FC236}">
                <a16:creationId xmlns:a16="http://schemas.microsoft.com/office/drawing/2014/main" id="{15128535-1157-4692-B38F-C665C9EA9680}"/>
              </a:ext>
            </a:extLst>
          </p:cNvPr>
          <p:cNvSpPr>
            <a:spLocks noGrp="1"/>
          </p:cNvSpPr>
          <p:nvPr>
            <p:ph idx="1"/>
          </p:nvPr>
        </p:nvSpPr>
        <p:spPr/>
        <p:txBody>
          <a:bodyPr>
            <a:normAutofit/>
          </a:bodyPr>
          <a:lstStyle/>
          <a:p>
            <a:r>
              <a:rPr lang="hr-HR" dirty="0"/>
              <a:t>Upravljačko tijelo donosi </a:t>
            </a:r>
            <a:r>
              <a:rPr lang="hr-HR" b="1" dirty="0"/>
              <a:t>Odluku o dodjeli sredstava ili Odluku o odbijanju </a:t>
            </a:r>
            <a:r>
              <a:rPr lang="hr-HR" dirty="0"/>
              <a:t>Zahtjeva za potporu</a:t>
            </a:r>
          </a:p>
          <a:p>
            <a:r>
              <a:rPr lang="hr-HR" dirty="0"/>
              <a:t>Na Odluku o dodjeli ili odbijanju korisnik ima pravo na </a:t>
            </a:r>
            <a:r>
              <a:rPr lang="hr-HR" b="1" dirty="0"/>
              <a:t>Prigovor</a:t>
            </a:r>
          </a:p>
          <a:p>
            <a:r>
              <a:rPr lang="hr-HR" dirty="0"/>
              <a:t>Isplate – APPRR na bankovni račun korisnika naveden u Evidenciji korisnika – jednokratno/u ratama temeljem zahtjeva Nositelja</a:t>
            </a:r>
          </a:p>
          <a:p>
            <a:r>
              <a:rPr lang="hr-HR" b="1" dirty="0"/>
              <a:t>Predfinanciranje projekta/operacije nije moguće</a:t>
            </a:r>
          </a:p>
          <a:p>
            <a:r>
              <a:rPr lang="hr-HR" dirty="0"/>
              <a:t>Zahtjev za isplatu – dokumentacija u Prilogu II FLAG Natječaja – Nositelj dostavlja FLAG-u – FLAG dostavlja u ime Nositelja Upravljačkom tijelu</a:t>
            </a:r>
          </a:p>
          <a:p>
            <a:r>
              <a:rPr lang="hr-HR" b="1" dirty="0"/>
              <a:t>Kontrola na terenu – prije plaćanja i tijekom 5 g. nakon izvršenog konačnog plaćanja</a:t>
            </a:r>
          </a:p>
        </p:txBody>
      </p:sp>
    </p:spTree>
    <p:extLst>
      <p:ext uri="{BB962C8B-B14F-4D97-AF65-F5344CB8AC3E}">
        <p14:creationId xmlns:p14="http://schemas.microsoft.com/office/powerpoint/2010/main" val="212654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9676FE6-AF4F-4C37-8476-3EAC42A902DD}"/>
              </a:ext>
            </a:extLst>
          </p:cNvPr>
          <p:cNvSpPr>
            <a:spLocks noGrp="1"/>
          </p:cNvSpPr>
          <p:nvPr>
            <p:ph type="title"/>
          </p:nvPr>
        </p:nvSpPr>
        <p:spPr>
          <a:xfrm>
            <a:off x="812800" y="274638"/>
            <a:ext cx="10566400" cy="868362"/>
          </a:xfrm>
        </p:spPr>
        <p:txBody>
          <a:bodyPr/>
          <a:lstStyle/>
          <a:p>
            <a:pPr algn="ctr"/>
            <a:r>
              <a:rPr lang="hr-HR" dirty="0"/>
              <a:t>RAZDOBLJE PROVEDBE PROJEKATA</a:t>
            </a:r>
          </a:p>
        </p:txBody>
      </p:sp>
      <p:sp>
        <p:nvSpPr>
          <p:cNvPr id="4" name="Rectangle 1">
            <a:extLst>
              <a:ext uri="{FF2B5EF4-FFF2-40B4-BE49-F238E27FC236}">
                <a16:creationId xmlns:a16="http://schemas.microsoft.com/office/drawing/2014/main" id="{332899E6-4E4B-458C-A921-7891F51D60AD}"/>
              </a:ext>
            </a:extLst>
          </p:cNvPr>
          <p:cNvSpPr>
            <a:spLocks noGrp="1" noChangeArrowheads="1"/>
          </p:cNvSpPr>
          <p:nvPr>
            <p:ph sz="quarter" idx="13"/>
          </p:nvPr>
        </p:nvSpPr>
        <p:spPr bwMode="auto">
          <a:xfrm>
            <a:off x="1169580" y="1301337"/>
            <a:ext cx="1020961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81725" algn="r"/>
              </a:tabLst>
              <a:defRPr>
                <a:solidFill>
                  <a:schemeClr val="tx1"/>
                </a:solidFill>
                <a:latin typeface="Arial" panose="020B0604020202020204" pitchFamily="34" charset="0"/>
              </a:defRPr>
            </a:lvl1pPr>
            <a:lvl2pPr eaLnBrk="0" fontAlgn="base" hangingPunct="0">
              <a:spcBef>
                <a:spcPct val="0"/>
              </a:spcBef>
              <a:spcAft>
                <a:spcPct val="0"/>
              </a:spcAft>
              <a:tabLst>
                <a:tab pos="6181725" algn="r"/>
              </a:tabLst>
              <a:defRPr>
                <a:solidFill>
                  <a:schemeClr val="tx1"/>
                </a:solidFill>
                <a:latin typeface="Arial" panose="020B0604020202020204" pitchFamily="34" charset="0"/>
              </a:defRPr>
            </a:lvl2pPr>
            <a:lvl3pPr eaLnBrk="0" fontAlgn="base" hangingPunct="0">
              <a:spcBef>
                <a:spcPct val="0"/>
              </a:spcBef>
              <a:spcAft>
                <a:spcPct val="0"/>
              </a:spcAft>
              <a:tabLst>
                <a:tab pos="6181725" algn="r"/>
              </a:tabLst>
              <a:defRPr>
                <a:solidFill>
                  <a:schemeClr val="tx1"/>
                </a:solidFill>
                <a:latin typeface="Arial" panose="020B0604020202020204" pitchFamily="34" charset="0"/>
              </a:defRPr>
            </a:lvl3pPr>
            <a:lvl4pPr eaLnBrk="0" fontAlgn="base" hangingPunct="0">
              <a:spcBef>
                <a:spcPct val="0"/>
              </a:spcBef>
              <a:spcAft>
                <a:spcPct val="0"/>
              </a:spcAft>
              <a:tabLst>
                <a:tab pos="6181725" algn="r"/>
              </a:tabLst>
              <a:defRPr>
                <a:solidFill>
                  <a:schemeClr val="tx1"/>
                </a:solidFill>
                <a:latin typeface="Arial" panose="020B0604020202020204" pitchFamily="34" charset="0"/>
              </a:defRPr>
            </a:lvl4pPr>
            <a:lvl5pPr eaLnBrk="0" fontAlgn="base" hangingPunct="0">
              <a:spcBef>
                <a:spcPct val="0"/>
              </a:spcBef>
              <a:spcAft>
                <a:spcPct val="0"/>
              </a:spcAft>
              <a:tabLst>
                <a:tab pos="6181725" algn="r"/>
              </a:tabLst>
              <a:defRPr>
                <a:solidFill>
                  <a:schemeClr val="tx1"/>
                </a:solidFill>
                <a:latin typeface="Arial" panose="020B0604020202020204" pitchFamily="34" charset="0"/>
              </a:defRPr>
            </a:lvl5pPr>
            <a:lvl6pPr eaLnBrk="0" fontAlgn="base" hangingPunct="0">
              <a:spcBef>
                <a:spcPct val="0"/>
              </a:spcBef>
              <a:spcAft>
                <a:spcPct val="0"/>
              </a:spcAft>
              <a:tabLst>
                <a:tab pos="6181725" algn="r"/>
              </a:tabLst>
              <a:defRPr>
                <a:solidFill>
                  <a:schemeClr val="tx1"/>
                </a:solidFill>
                <a:latin typeface="Arial" panose="020B0604020202020204" pitchFamily="34" charset="0"/>
              </a:defRPr>
            </a:lvl6pPr>
            <a:lvl7pPr eaLnBrk="0" fontAlgn="base" hangingPunct="0">
              <a:spcBef>
                <a:spcPct val="0"/>
              </a:spcBef>
              <a:spcAft>
                <a:spcPct val="0"/>
              </a:spcAft>
              <a:tabLst>
                <a:tab pos="6181725" algn="r"/>
              </a:tabLst>
              <a:defRPr>
                <a:solidFill>
                  <a:schemeClr val="tx1"/>
                </a:solidFill>
                <a:latin typeface="Arial" panose="020B0604020202020204" pitchFamily="34" charset="0"/>
              </a:defRPr>
            </a:lvl7pPr>
            <a:lvl8pPr eaLnBrk="0" fontAlgn="base" hangingPunct="0">
              <a:spcBef>
                <a:spcPct val="0"/>
              </a:spcBef>
              <a:spcAft>
                <a:spcPct val="0"/>
              </a:spcAft>
              <a:tabLst>
                <a:tab pos="6181725" algn="r"/>
              </a:tabLst>
              <a:defRPr>
                <a:solidFill>
                  <a:schemeClr val="tx1"/>
                </a:solidFill>
                <a:latin typeface="Arial" panose="020B0604020202020204" pitchFamily="34" charset="0"/>
              </a:defRPr>
            </a:lvl8pPr>
            <a:lvl9pPr eaLnBrk="0" fontAlgn="base" hangingPunct="0">
              <a:spcBef>
                <a:spcPct val="0"/>
              </a:spcBef>
              <a:spcAft>
                <a:spcPct val="0"/>
              </a:spcAft>
              <a:tabLst>
                <a:tab pos="6181725" algn="r"/>
              </a:tabLst>
              <a:defRPr>
                <a:solidFill>
                  <a:schemeClr val="tx1"/>
                </a:solidFill>
                <a:latin typeface="Arial" panose="020B0604020202020204" pitchFamily="34" charset="0"/>
              </a:defRPr>
            </a:lvl9pPr>
          </a:lstStyle>
          <a:p>
            <a:pPr marL="0" indent="0" algn="just">
              <a:buClrTx/>
              <a:buNone/>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2"/>
              </a:rPr>
              <a:t>U Poglavlju 12. Natječaja nalaze se relevantne informacije i podaci vezane za;</a:t>
            </a:r>
          </a:p>
          <a:p>
            <a:pPr marL="0" indent="0" algn="just">
              <a:buClrTx/>
              <a:buNone/>
            </a:pPr>
            <a:endParaRPr lang="hr-HR" altLang="sr-Latn-RS" sz="2400" dirty="0">
              <a:latin typeface="Calibri" panose="020F0502020204030204" pitchFamily="34" charset="0"/>
              <a:ea typeface="Calibri" panose="020F0502020204030204" pitchFamily="34" charset="0"/>
              <a:cs typeface="Calibri Light" panose="020F0302020204030204" pitchFamily="34" charset="0"/>
              <a:hlinkClick r:id="rId2"/>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2"/>
              </a:rPr>
              <a:t>Izvješće o napretku</a:t>
            </a: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 – svakih 6 mjeseci od donošenja Odluke o dodjeli</a:t>
            </a:r>
            <a:endParaRPr lang="hr-HR" altLang="sr-Latn-RS" sz="2400" dirty="0"/>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3"/>
              </a:rPr>
              <a:t>Odustajanje i poništenje obveze nakon donošenja Odluke o dodjeli sredstava</a:t>
            </a:r>
            <a:endParaRPr lang="hr-HR" altLang="sr-Latn-RS" sz="2400" dirty="0"/>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4"/>
              </a:rPr>
              <a:t>Promjene u projektima/operacijama</a:t>
            </a:r>
            <a:endParaRPr lang="hr-HR" altLang="sr-Latn-RS" sz="2400" dirty="0"/>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5"/>
              </a:rPr>
              <a:t>Kontrola na terenu i posjeta operaciji</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6"/>
              </a:rPr>
              <a:t>Isplata sredstava</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7"/>
              </a:rPr>
              <a:t>Podnošenje Zahtjeva za isplatu od strane nositelja projekta</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8"/>
              </a:rPr>
              <a:t>Obrada Zahtjeva za isplatu i donošenje odluka</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9"/>
              </a:rPr>
              <a:t>Povrat sredstava</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10"/>
              </a:rPr>
              <a:t>Čuvanje dokumentacije</a:t>
            </a:r>
            <a:endParaRPr kumimoji="0" lang="hr-HR" altLang="sr-Latn-RS" sz="2400" b="0" i="0" u="none" strike="noStrike" cap="none" normalizeH="0" baseline="0" dirty="0">
              <a:ln>
                <a:noFill/>
              </a:ln>
              <a:solidFill>
                <a:schemeClr val="tx1"/>
              </a:solidFill>
              <a:effectLst/>
            </a:endParaRPr>
          </a:p>
          <a:p>
            <a:pPr algn="just">
              <a:buClrTx/>
            </a:pPr>
            <a:r>
              <a:rPr kumimoji="0" lang="hr-HR" altLang="sr-Latn-R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hlinkClick r:id="rId11"/>
              </a:rPr>
              <a:t>Informiranje i vidljivost</a:t>
            </a:r>
            <a:endParaRPr kumimoji="0" lang="hr-HR" altLang="sr-Latn-R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79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4214D7-617E-43EC-B153-827899F82832}"/>
              </a:ext>
            </a:extLst>
          </p:cNvPr>
          <p:cNvSpPr>
            <a:spLocks noGrp="1"/>
          </p:cNvSpPr>
          <p:nvPr>
            <p:ph type="title"/>
          </p:nvPr>
        </p:nvSpPr>
        <p:spPr/>
        <p:txBody>
          <a:bodyPr/>
          <a:lstStyle/>
          <a:p>
            <a:pPr algn="ctr"/>
            <a:r>
              <a:rPr lang="hr-HR" dirty="0"/>
              <a:t>PITANJA I ODGOVORI</a:t>
            </a:r>
          </a:p>
        </p:txBody>
      </p:sp>
      <p:sp>
        <p:nvSpPr>
          <p:cNvPr id="3" name="Rezervirano mjesto sadržaja 2">
            <a:extLst>
              <a:ext uri="{FF2B5EF4-FFF2-40B4-BE49-F238E27FC236}">
                <a16:creationId xmlns:a16="http://schemas.microsoft.com/office/drawing/2014/main" id="{EAA545BB-236A-4323-B2A5-E5C8C3E68279}"/>
              </a:ext>
            </a:extLst>
          </p:cNvPr>
          <p:cNvSpPr>
            <a:spLocks noGrp="1"/>
          </p:cNvSpPr>
          <p:nvPr>
            <p:ph sz="quarter" idx="13"/>
          </p:nvPr>
        </p:nvSpPr>
        <p:spPr/>
        <p:txBody>
          <a:bodyPr>
            <a:normAutofit fontScale="92500"/>
          </a:bodyPr>
          <a:lstStyle/>
          <a:p>
            <a:r>
              <a:rPr lang="hr-HR" sz="2400" dirty="0"/>
              <a:t>Sva pitanja vezana uz Natječaj mogu se postaviti ISKLJUČIVO elektroničkim putem slanjem upita na adresu e-pošte: natjecaj.3mora@gmail.com</a:t>
            </a:r>
          </a:p>
          <a:p>
            <a:r>
              <a:rPr lang="hr-HR" sz="2400" dirty="0"/>
              <a:t>Pitanja vezano za prijavu na natječaj mogu se postaviti od dana objave natječaja do najkasnije deset (10) kalendarskih dana prije dana isteka roka za podnošenje prijave.</a:t>
            </a:r>
          </a:p>
          <a:p>
            <a:r>
              <a:rPr lang="hr-HR" sz="2400" dirty="0"/>
              <a:t> Odgovori na pojedine upite bit će objavljeni na mrežnim stranicama FLAG-a i to na način da će se osigurati zaštita osobnih podataka korisnika.</a:t>
            </a:r>
          </a:p>
          <a:p>
            <a:r>
              <a:rPr lang="hr-HR" sz="2400" dirty="0"/>
              <a:t>Konzultacije i savjetovanja vezano za natječaj provodi se u uredu LAGUR-a „Tri mora” u uredovno vrijeme objavljeno na mrežnoj stranici </a:t>
            </a:r>
            <a:r>
              <a:rPr lang="hr-HR" b="1" u="sng" dirty="0"/>
              <a:t>www.lagurtrimora.hr.</a:t>
            </a:r>
            <a:r>
              <a:rPr lang="hr-HR" u="sng" dirty="0"/>
              <a:t> </a:t>
            </a:r>
            <a:endParaRPr lang="hr-HR" sz="2400" dirty="0"/>
          </a:p>
        </p:txBody>
      </p:sp>
    </p:spTree>
    <p:extLst>
      <p:ext uri="{BB962C8B-B14F-4D97-AF65-F5344CB8AC3E}">
        <p14:creationId xmlns:p14="http://schemas.microsoft.com/office/powerpoint/2010/main" val="28761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D7EA5411-7DF8-4FD1-A7AD-90B42CADC98C}"/>
              </a:ext>
            </a:extLst>
          </p:cNvPr>
          <p:cNvSpPr/>
          <p:nvPr/>
        </p:nvSpPr>
        <p:spPr>
          <a:xfrm>
            <a:off x="2135272" y="2967335"/>
            <a:ext cx="7921464" cy="923330"/>
          </a:xfrm>
          <a:prstGeom prst="rect">
            <a:avLst/>
          </a:prstGeom>
          <a:noFill/>
        </p:spPr>
        <p:txBody>
          <a:bodyPr wrap="none" lIns="91440" tIns="45720" rIns="91440" bIns="45720">
            <a:spAutoFit/>
          </a:bodyPr>
          <a:lstStyle/>
          <a:p>
            <a:pPr algn="ctr"/>
            <a:r>
              <a:rPr lang="hr-HR" sz="5400" dirty="0">
                <a:ln w="0"/>
                <a:solidFill>
                  <a:schemeClr val="accent1"/>
                </a:solidFill>
                <a:effectLst>
                  <a:outerShdw blurRad="38100" dist="25400" dir="5400000" algn="ctr" rotWithShape="0">
                    <a:srgbClr val="6E747A">
                      <a:alpha val="43000"/>
                    </a:srgbClr>
                  </a:outerShdw>
                </a:effectLst>
              </a:rPr>
              <a:t>ZAHVALJUJEMO NA PAŽNJI!</a:t>
            </a:r>
            <a:endParaRPr lang="hr-HR"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Slika 5">
            <a:extLst>
              <a:ext uri="{FF2B5EF4-FFF2-40B4-BE49-F238E27FC236}">
                <a16:creationId xmlns:a16="http://schemas.microsoft.com/office/drawing/2014/main" id="{11526066-56BE-4C4B-A707-B493AC90B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311" y="5098429"/>
            <a:ext cx="7011378" cy="1467055"/>
          </a:xfrm>
          <a:prstGeom prst="rect">
            <a:avLst/>
          </a:prstGeom>
        </p:spPr>
      </p:pic>
      <p:pic>
        <p:nvPicPr>
          <p:cNvPr id="7" name="Picture 5">
            <a:extLst>
              <a:ext uri="{FF2B5EF4-FFF2-40B4-BE49-F238E27FC236}">
                <a16:creationId xmlns:a16="http://schemas.microsoft.com/office/drawing/2014/main" id="{73DEA3B1-89D0-4732-A216-2ACC703EB4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180" y="892796"/>
            <a:ext cx="2199640" cy="866775"/>
          </a:xfrm>
          <a:prstGeom prst="rect">
            <a:avLst/>
          </a:prstGeom>
          <a:noFill/>
          <a:ln>
            <a:noFill/>
          </a:ln>
        </p:spPr>
      </p:pic>
    </p:spTree>
    <p:extLst>
      <p:ext uri="{BB962C8B-B14F-4D97-AF65-F5344CB8AC3E}">
        <p14:creationId xmlns:p14="http://schemas.microsoft.com/office/powerpoint/2010/main" val="363080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C2F665-4CFF-4613-9FA4-542DD4184D18}"/>
              </a:ext>
            </a:extLst>
          </p:cNvPr>
          <p:cNvSpPr>
            <a:spLocks noGrp="1"/>
          </p:cNvSpPr>
          <p:nvPr>
            <p:ph type="title"/>
          </p:nvPr>
        </p:nvSpPr>
        <p:spPr/>
        <p:txBody>
          <a:bodyPr>
            <a:normAutofit/>
          </a:bodyPr>
          <a:lstStyle/>
          <a:p>
            <a:pPr algn="ctr"/>
            <a:r>
              <a:rPr lang="hr-HR" sz="3600" b="1" dirty="0">
                <a:latin typeface="+mn-lt"/>
              </a:rPr>
              <a:t>Iznos i udio javne potpore - Mjera 1.1.</a:t>
            </a:r>
          </a:p>
        </p:txBody>
      </p:sp>
      <p:sp>
        <p:nvSpPr>
          <p:cNvPr id="3" name="Rezervirano mjesto sadržaja 2">
            <a:extLst>
              <a:ext uri="{FF2B5EF4-FFF2-40B4-BE49-F238E27FC236}">
                <a16:creationId xmlns:a16="http://schemas.microsoft.com/office/drawing/2014/main" id="{B596A6C1-DC96-4DAD-848F-946A1F256E30}"/>
              </a:ext>
            </a:extLst>
          </p:cNvPr>
          <p:cNvSpPr>
            <a:spLocks noGrp="1"/>
          </p:cNvSpPr>
          <p:nvPr>
            <p:ph idx="1"/>
          </p:nvPr>
        </p:nvSpPr>
        <p:spPr/>
        <p:txBody>
          <a:bodyPr>
            <a:normAutofit fontScale="92500" lnSpcReduction="20000"/>
          </a:bodyPr>
          <a:lstStyle/>
          <a:p>
            <a:pPr algn="ctr"/>
            <a:r>
              <a:rPr lang="hr-HR" sz="3200" dirty="0"/>
              <a:t>Ukupno raspoloživa sredstva javne potpore </a:t>
            </a:r>
            <a:r>
              <a:rPr lang="hr-HR" sz="3200" b="1" dirty="0"/>
              <a:t>673.200,00 EUR (5.080.640,40 kn)</a:t>
            </a:r>
          </a:p>
          <a:p>
            <a:pPr algn="ctr"/>
            <a:r>
              <a:rPr lang="hr-HR" sz="3200" b="1" dirty="0"/>
              <a:t>572.220,00 EUR (4.318,544,34 HRK) </a:t>
            </a:r>
            <a:r>
              <a:rPr lang="hr-HR" sz="3200" dirty="0"/>
              <a:t>iz proračuna EU (85%)</a:t>
            </a:r>
          </a:p>
          <a:p>
            <a:pPr algn="ctr"/>
            <a:r>
              <a:rPr lang="hr-HR" sz="3200" b="1" dirty="0"/>
              <a:t>100.980,00 EUR (762.096,06 HRK) </a:t>
            </a:r>
            <a:r>
              <a:rPr lang="hr-HR" sz="3200" dirty="0"/>
              <a:t>iz proračuna RH (15%)</a:t>
            </a:r>
          </a:p>
          <a:p>
            <a:pPr algn="ctr"/>
            <a:r>
              <a:rPr lang="hr-HR" sz="3200" dirty="0"/>
              <a:t>Najniži iznos javne potpore po projektu: </a:t>
            </a:r>
            <a:r>
              <a:rPr lang="hr-HR" sz="3200" b="1" dirty="0"/>
              <a:t>6.000,00 EUR (45.282,00 HRK )</a:t>
            </a:r>
          </a:p>
          <a:p>
            <a:pPr algn="ctr"/>
            <a:r>
              <a:rPr lang="hr-HR" sz="3200" dirty="0"/>
              <a:t>Najviši iznos javne potpore po projektu: </a:t>
            </a:r>
            <a:r>
              <a:rPr lang="hr-HR" sz="3200" b="1" dirty="0"/>
              <a:t>180.000,00 EUR (1.358.460,00 HRK)</a:t>
            </a:r>
            <a:endParaRPr lang="hr-HR" sz="3200" dirty="0">
              <a:effectLst/>
            </a:endParaRPr>
          </a:p>
          <a:p>
            <a:endParaRPr lang="hr-HR" dirty="0">
              <a:effectLst/>
            </a:endParaRPr>
          </a:p>
          <a:p>
            <a:endParaRPr lang="hr-HR" b="1" dirty="0"/>
          </a:p>
        </p:txBody>
      </p:sp>
    </p:spTree>
    <p:extLst>
      <p:ext uri="{BB962C8B-B14F-4D97-AF65-F5344CB8AC3E}">
        <p14:creationId xmlns:p14="http://schemas.microsoft.com/office/powerpoint/2010/main" val="306072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990CA0-5599-48CC-B4CC-06EDA2260664}"/>
              </a:ext>
            </a:extLst>
          </p:cNvPr>
          <p:cNvSpPr>
            <a:spLocks noGrp="1"/>
          </p:cNvSpPr>
          <p:nvPr>
            <p:ph type="title"/>
          </p:nvPr>
        </p:nvSpPr>
        <p:spPr/>
        <p:txBody>
          <a:bodyPr>
            <a:normAutofit fontScale="90000"/>
          </a:bodyPr>
          <a:lstStyle/>
          <a:p>
            <a:pPr algn="ctr"/>
            <a:r>
              <a:rPr lang="hr-HR" sz="4000" b="1" dirty="0">
                <a:latin typeface="+mn-lt"/>
              </a:rPr>
              <a:t>Intenzitet javne potpore – Mjera 1.1.</a:t>
            </a:r>
          </a:p>
        </p:txBody>
      </p:sp>
      <p:sp>
        <p:nvSpPr>
          <p:cNvPr id="3" name="Rezervirano mjesto sadržaja 2">
            <a:extLst>
              <a:ext uri="{FF2B5EF4-FFF2-40B4-BE49-F238E27FC236}">
                <a16:creationId xmlns:a16="http://schemas.microsoft.com/office/drawing/2014/main" id="{CD8CB149-D595-4CD0-B61F-75FD988BAF3D}"/>
              </a:ext>
            </a:extLst>
          </p:cNvPr>
          <p:cNvSpPr>
            <a:spLocks noGrp="1"/>
          </p:cNvSpPr>
          <p:nvPr>
            <p:ph idx="1"/>
          </p:nvPr>
        </p:nvSpPr>
        <p:spPr/>
        <p:txBody>
          <a:bodyPr>
            <a:normAutofit lnSpcReduction="10000"/>
          </a:bodyPr>
          <a:lstStyle/>
          <a:p>
            <a:pPr algn="just"/>
            <a:r>
              <a:rPr lang="hr-HR" sz="2400" dirty="0"/>
              <a:t>Intenzitet potpore iznosi </a:t>
            </a:r>
            <a:r>
              <a:rPr lang="hr-HR" sz="2400" b="1" dirty="0"/>
              <a:t>50% ukupnih prihvatljivih troškova</a:t>
            </a:r>
          </a:p>
          <a:p>
            <a:pPr algn="just"/>
            <a:r>
              <a:rPr lang="hr-HR" sz="2400" dirty="0"/>
              <a:t>Javnopravno tijelo ili poduzeće kojem je provjereno obavljanje usluga od općeg gospodarskog interesa iz čl.106. st. 2. Ugovora o funkcioniranju Europske unije, ako je potpora odobrena za obavljanje takvih usluga, intenzitet potpore iznosi </a:t>
            </a:r>
            <a:r>
              <a:rPr lang="hr-HR" sz="2400" b="1" dirty="0"/>
              <a:t>100% ukupno prihvatljivih troškova</a:t>
            </a:r>
          </a:p>
          <a:p>
            <a:pPr algn="just"/>
            <a:r>
              <a:rPr lang="hr-HR" sz="2400" dirty="0"/>
              <a:t>Zajednički korisnik/Zajednički interes/Inovativna značajka - intenzitet potpore </a:t>
            </a:r>
            <a:r>
              <a:rPr lang="hr-HR" sz="2400" b="1" dirty="0"/>
              <a:t>100% ukupno prihvatljivih troškova</a:t>
            </a:r>
          </a:p>
          <a:p>
            <a:pPr algn="just"/>
            <a:r>
              <a:rPr lang="hr-HR" sz="2400" dirty="0"/>
              <a:t>udruženja organizacija proizvođača ili međusektorske organizacije sukladno Prilogu I Uredbe (EU) br. 508/2014 – intenzitete potpore </a:t>
            </a:r>
            <a:r>
              <a:rPr lang="hr-HR" sz="2400" b="1" dirty="0"/>
              <a:t>75% ukupno prihvatljivih troškova</a:t>
            </a:r>
          </a:p>
          <a:p>
            <a:endParaRPr lang="hr-HR" b="1" dirty="0"/>
          </a:p>
        </p:txBody>
      </p:sp>
    </p:spTree>
    <p:extLst>
      <p:ext uri="{BB962C8B-B14F-4D97-AF65-F5344CB8AC3E}">
        <p14:creationId xmlns:p14="http://schemas.microsoft.com/office/powerpoint/2010/main" val="169485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B9D6184B-AD68-48DC-81C5-2FF0AB226B31}"/>
              </a:ext>
            </a:extLst>
          </p:cNvPr>
          <p:cNvSpPr/>
          <p:nvPr/>
        </p:nvSpPr>
        <p:spPr>
          <a:xfrm>
            <a:off x="1605516" y="1267158"/>
            <a:ext cx="8187070" cy="4323684"/>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hr-HR" sz="2800" b="1" dirty="0">
                <a:ea typeface="Calibri" panose="020F0502020204030204" pitchFamily="34" charset="0"/>
                <a:cs typeface="Times New Roman" panose="02020603050405020304" pitchFamily="18" charset="0"/>
              </a:rPr>
              <a:t>Opći cilj FLAG natječaja: </a:t>
            </a:r>
            <a:r>
              <a:rPr lang="hr-HR" sz="2800" dirty="0">
                <a:ea typeface="Calibri" panose="020F0502020204030204" pitchFamily="34" charset="0"/>
                <a:cs typeface="Times New Roman" panose="02020603050405020304" pitchFamily="18" charset="0"/>
              </a:rPr>
              <a:t>Doprinos LEADER/CLLD pristupu kao osnovi za lokalni razvoj zajednice financiran iz Europskih strukturnih i investicijskih fondova (u daljnjem tekstu: ESI fondovi) 2014. – 2020.</a:t>
            </a:r>
          </a:p>
          <a:p>
            <a:pPr marL="457200" indent="-457200" algn="just">
              <a:lnSpc>
                <a:spcPct val="107000"/>
              </a:lnSpc>
              <a:spcAft>
                <a:spcPts val="800"/>
              </a:spcAft>
              <a:buFont typeface="Arial" panose="020B0604020202020204" pitchFamily="34" charset="0"/>
              <a:buChar char="•"/>
            </a:pPr>
            <a:r>
              <a:rPr lang="hr-HR" sz="2800" b="1" dirty="0">
                <a:ea typeface="Calibri" panose="020F0502020204030204" pitchFamily="34" charset="0"/>
                <a:cs typeface="Times New Roman" panose="02020603050405020304" pitchFamily="18" charset="0"/>
              </a:rPr>
              <a:t>Specifični cilj FLAG natječaja (strateški cilj SC1 iz LRSR-a):</a:t>
            </a:r>
            <a:r>
              <a:rPr lang="hr-HR" sz="2800" dirty="0">
                <a:ea typeface="Times New Roman" panose="02020603050405020304" pitchFamily="18" charset="0"/>
                <a:cs typeface="Times New Roman" panose="02020603050405020304" pitchFamily="18" charset="0"/>
              </a:rPr>
              <a:t> Jačanje konkurentnosti i održivosti sektora ribarstva i akvakulture</a:t>
            </a:r>
            <a:r>
              <a:rPr lang="hr-HR" sz="2800" dirty="0">
                <a:ea typeface="Calibri" panose="020F0502020204030204" pitchFamily="34" charset="0"/>
                <a:cs typeface="Times New Roman" panose="02020603050405020304" pitchFamily="18" charset="0"/>
              </a:rPr>
              <a:t> na području Lokalne akcijske grupe u ribarstvu Tri mora.</a:t>
            </a:r>
          </a:p>
        </p:txBody>
      </p:sp>
    </p:spTree>
    <p:extLst>
      <p:ext uri="{BB962C8B-B14F-4D97-AF65-F5344CB8AC3E}">
        <p14:creationId xmlns:p14="http://schemas.microsoft.com/office/powerpoint/2010/main" val="8780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E9888B-12F3-4EDB-953B-F025B1BA350A}"/>
              </a:ext>
            </a:extLst>
          </p:cNvPr>
          <p:cNvSpPr>
            <a:spLocks noGrp="1"/>
          </p:cNvSpPr>
          <p:nvPr>
            <p:ph type="title"/>
          </p:nvPr>
        </p:nvSpPr>
        <p:spPr/>
        <p:txBody>
          <a:bodyPr/>
          <a:lstStyle/>
          <a:p>
            <a:pPr algn="ctr"/>
            <a:r>
              <a:rPr lang="hr-HR" b="1" dirty="0">
                <a:latin typeface="+mn-lt"/>
              </a:rPr>
              <a:t>Predmet i svrha FLAG natječaja u okviru Mjere 1.1</a:t>
            </a:r>
          </a:p>
        </p:txBody>
      </p:sp>
      <p:sp>
        <p:nvSpPr>
          <p:cNvPr id="3" name="Rezervirano mjesto sadržaja 2">
            <a:extLst>
              <a:ext uri="{FF2B5EF4-FFF2-40B4-BE49-F238E27FC236}">
                <a16:creationId xmlns:a16="http://schemas.microsoft.com/office/drawing/2014/main" id="{16208C0C-F20A-4260-9CC6-BF8937E8F2B4}"/>
              </a:ext>
            </a:extLst>
          </p:cNvPr>
          <p:cNvSpPr>
            <a:spLocks noGrp="1"/>
          </p:cNvSpPr>
          <p:nvPr>
            <p:ph idx="1"/>
          </p:nvPr>
        </p:nvSpPr>
        <p:spPr/>
        <p:txBody>
          <a:bodyPr>
            <a:normAutofit fontScale="92500"/>
          </a:bodyPr>
          <a:lstStyle/>
          <a:p>
            <a:r>
              <a:rPr lang="hr-HR" sz="4000" dirty="0"/>
              <a:t>Predmet FLAG natječaja je dodjela javne potpore za provedbu Mjere  1.1. u okviru odobrene LRSR,</a:t>
            </a:r>
          </a:p>
          <a:p>
            <a:pPr marL="0" indent="0">
              <a:buNone/>
            </a:pPr>
            <a:r>
              <a:rPr lang="hr-HR" sz="4000" dirty="0"/>
              <a:t> </a:t>
            </a:r>
          </a:p>
          <a:p>
            <a:r>
              <a:rPr lang="hr-HR" sz="4000" dirty="0"/>
              <a:t>Svrha je poboljšanje javne potporne infrastrukture za razvoj ribarstva i akvakulture i potpora razvoju kratkih lanaca opskrbe.</a:t>
            </a:r>
          </a:p>
          <a:p>
            <a:endParaRPr lang="hr-HR" dirty="0"/>
          </a:p>
        </p:txBody>
      </p:sp>
    </p:spTree>
    <p:extLst>
      <p:ext uri="{BB962C8B-B14F-4D97-AF65-F5344CB8AC3E}">
        <p14:creationId xmlns:p14="http://schemas.microsoft.com/office/powerpoint/2010/main" val="13275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218166-FE41-4813-A30A-F7D62F32BE38}"/>
              </a:ext>
            </a:extLst>
          </p:cNvPr>
          <p:cNvSpPr>
            <a:spLocks noGrp="1"/>
          </p:cNvSpPr>
          <p:nvPr>
            <p:ph type="title"/>
          </p:nvPr>
        </p:nvSpPr>
        <p:spPr/>
        <p:txBody>
          <a:bodyPr>
            <a:normAutofit/>
          </a:bodyPr>
          <a:lstStyle/>
          <a:p>
            <a:pPr algn="ctr"/>
            <a:r>
              <a:rPr lang="hr-HR" sz="4000" b="1" dirty="0">
                <a:latin typeface="+mn-lt"/>
              </a:rPr>
              <a:t>Prihvatljive aktivnosti </a:t>
            </a:r>
          </a:p>
        </p:txBody>
      </p:sp>
      <p:sp>
        <p:nvSpPr>
          <p:cNvPr id="3" name="Rezervirano mjesto sadržaja 2">
            <a:extLst>
              <a:ext uri="{FF2B5EF4-FFF2-40B4-BE49-F238E27FC236}">
                <a16:creationId xmlns:a16="http://schemas.microsoft.com/office/drawing/2014/main" id="{BF27300C-7BE5-4279-9E31-AE587578CDF8}"/>
              </a:ext>
            </a:extLst>
          </p:cNvPr>
          <p:cNvSpPr>
            <a:spLocks noGrp="1"/>
          </p:cNvSpPr>
          <p:nvPr>
            <p:ph idx="1"/>
          </p:nvPr>
        </p:nvSpPr>
        <p:spPr/>
        <p:txBody>
          <a:bodyPr>
            <a:normAutofit fontScale="92500"/>
          </a:bodyPr>
          <a:lstStyle/>
          <a:p>
            <a:pPr lvl="0"/>
            <a:r>
              <a:rPr lang="hr-HR" dirty="0"/>
              <a:t>Ulaganja u građenje i/ili nabavu i/ili opremanje prostora/objekata privezišta, istezališta, lučica i gatova uključujući specijalizirane dizalice, prostora/objekata za popravak i servis plovila i/ili ribarskih/akvakulturnih alata uključujući i/ili skladišne prostore/objekte ribarskih/akvakulturnih alata;</a:t>
            </a:r>
          </a:p>
          <a:p>
            <a:pPr lvl="0"/>
            <a:r>
              <a:rPr lang="hr-HR" dirty="0"/>
              <a:t>Ulaganja u građenje i/ili opremanje stacionarnih objekata ili nabavu i/ili opremanje mobilnih objekata za maloprodaju proizvoda ribarstva i akvakulture;</a:t>
            </a:r>
          </a:p>
          <a:p>
            <a:pPr lvl="0"/>
            <a:r>
              <a:rPr lang="hr-HR" dirty="0"/>
              <a:t>Ulaganja u građenje i/ili opremanje stacionarnih objekata ili nabavu i/ili opremanje mobilnih objekata „brze“ prehrane s ponudom lokalnih proizvoda ribarstva i akvakulture; </a:t>
            </a:r>
          </a:p>
          <a:p>
            <a:pPr lvl="0"/>
            <a:r>
              <a:rPr lang="hr-HR" dirty="0"/>
              <a:t>Razvoj inovativnih kanala prodaje proizvoda ribarstva i akvakulture korištenjem IKT sustava;</a:t>
            </a:r>
          </a:p>
          <a:p>
            <a:pPr lvl="0"/>
            <a:r>
              <a:rPr lang="hr-HR" dirty="0"/>
              <a:t>Edukativne aktivnosti o važnosti konzumacije lokalnih proizvoda ribarstva i akvakulture;</a:t>
            </a:r>
          </a:p>
          <a:p>
            <a:pPr lvl="0"/>
            <a:r>
              <a:rPr lang="hr-HR" dirty="0"/>
              <a:t>Promidžbene aktivnosti.</a:t>
            </a:r>
          </a:p>
        </p:txBody>
      </p:sp>
    </p:spTree>
    <p:extLst>
      <p:ext uri="{BB962C8B-B14F-4D97-AF65-F5344CB8AC3E}">
        <p14:creationId xmlns:p14="http://schemas.microsoft.com/office/powerpoint/2010/main" val="221477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9F06D4-FB0D-45EE-82D2-AC25559E4812}"/>
              </a:ext>
            </a:extLst>
          </p:cNvPr>
          <p:cNvSpPr>
            <a:spLocks noGrp="1"/>
          </p:cNvSpPr>
          <p:nvPr>
            <p:ph type="title"/>
          </p:nvPr>
        </p:nvSpPr>
        <p:spPr/>
        <p:txBody>
          <a:bodyPr>
            <a:normAutofit/>
          </a:bodyPr>
          <a:lstStyle/>
          <a:p>
            <a:pPr algn="ctr"/>
            <a:r>
              <a:rPr lang="hr-HR" b="1" dirty="0">
                <a:latin typeface="+mn-lt"/>
              </a:rPr>
              <a:t>Prihvatljive aktivnosti</a:t>
            </a:r>
          </a:p>
        </p:txBody>
      </p:sp>
      <p:sp>
        <p:nvSpPr>
          <p:cNvPr id="3" name="Rezervirano mjesto sadržaja 2">
            <a:extLst>
              <a:ext uri="{FF2B5EF4-FFF2-40B4-BE49-F238E27FC236}">
                <a16:creationId xmlns:a16="http://schemas.microsoft.com/office/drawing/2014/main" id="{7DE5906F-5B9C-4E82-B255-1351E61448D1}"/>
              </a:ext>
            </a:extLst>
          </p:cNvPr>
          <p:cNvSpPr>
            <a:spLocks noGrp="1"/>
          </p:cNvSpPr>
          <p:nvPr>
            <p:ph idx="1"/>
          </p:nvPr>
        </p:nvSpPr>
        <p:spPr/>
        <p:txBody>
          <a:bodyPr/>
          <a:lstStyle/>
          <a:p>
            <a:pPr algn="just"/>
            <a:r>
              <a:rPr lang="hr-HR" sz="2400" dirty="0"/>
              <a:t>Aktivnost pod brojem 4. može biti integralni dio projekta koji uključuje aktivnosti pod brojevima 2. ili 3.</a:t>
            </a:r>
          </a:p>
          <a:p>
            <a:pPr algn="just"/>
            <a:r>
              <a:rPr lang="hr-HR" sz="2400" dirty="0"/>
              <a:t>Edukativne aktivnosti navedene pod brojem 5. mogu biti dio integralnog projekta koji uključuje aktivnosti 2. ili 3. i/ ili 4. </a:t>
            </a:r>
          </a:p>
          <a:p>
            <a:pPr algn="just"/>
            <a:r>
              <a:rPr lang="hr-HR" sz="2400" dirty="0"/>
              <a:t>Promidžbene aktivnosti pod točkom 6. obvezne su u okviru provedbe svih projekata/aktivnosti. Aktivnosti pod brojem 6. mogu se provoditi isključivo u svrhu promocije i vidljivosti aktivnosti i pripadajućih rezultata pod brojevima 1. ili 2. ili 3. ili 4. ili 5.</a:t>
            </a:r>
          </a:p>
          <a:p>
            <a:pPr algn="just"/>
            <a:r>
              <a:rPr lang="hr-HR" sz="2400" dirty="0"/>
              <a:t>Aktivnosti pod brojevima 4. i 5. nisu prihvatljive u okviru integralnog projekta koji uključuje aktivnost pod brojem 1. </a:t>
            </a:r>
          </a:p>
          <a:p>
            <a:pPr marL="0" indent="0">
              <a:buNone/>
            </a:pPr>
            <a:endParaRPr lang="hr-HR" dirty="0"/>
          </a:p>
          <a:p>
            <a:endParaRPr lang="hr-HR" dirty="0"/>
          </a:p>
        </p:txBody>
      </p:sp>
    </p:spTree>
    <p:extLst>
      <p:ext uri="{BB962C8B-B14F-4D97-AF65-F5344CB8AC3E}">
        <p14:creationId xmlns:p14="http://schemas.microsoft.com/office/powerpoint/2010/main" val="98596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B363D6-EFA1-4F09-BAE6-032B9B8A25DC}"/>
              </a:ext>
            </a:extLst>
          </p:cNvPr>
          <p:cNvSpPr>
            <a:spLocks noGrp="1"/>
          </p:cNvSpPr>
          <p:nvPr>
            <p:ph type="title"/>
          </p:nvPr>
        </p:nvSpPr>
        <p:spPr/>
        <p:txBody>
          <a:bodyPr>
            <a:normAutofit/>
          </a:bodyPr>
          <a:lstStyle/>
          <a:p>
            <a:pPr algn="ctr"/>
            <a:r>
              <a:rPr lang="hr-HR" b="1" dirty="0">
                <a:latin typeface="+mn-lt"/>
              </a:rPr>
              <a:t>Prihvatljivi nositelji</a:t>
            </a:r>
          </a:p>
        </p:txBody>
      </p:sp>
      <p:sp>
        <p:nvSpPr>
          <p:cNvPr id="3" name="Rezervirano mjesto sadržaja 2">
            <a:extLst>
              <a:ext uri="{FF2B5EF4-FFF2-40B4-BE49-F238E27FC236}">
                <a16:creationId xmlns:a16="http://schemas.microsoft.com/office/drawing/2014/main" id="{5F52DEBE-03C4-4104-A977-61628C5E64C0}"/>
              </a:ext>
            </a:extLst>
          </p:cNvPr>
          <p:cNvSpPr>
            <a:spLocks noGrp="1"/>
          </p:cNvSpPr>
          <p:nvPr>
            <p:ph idx="1"/>
          </p:nvPr>
        </p:nvSpPr>
        <p:spPr/>
        <p:txBody>
          <a:bodyPr>
            <a:normAutofit/>
          </a:bodyPr>
          <a:lstStyle/>
          <a:p>
            <a:pPr algn="just"/>
            <a:r>
              <a:rPr lang="hr-HR" dirty="0"/>
              <a:t>Prihvatljivi nositelji projekata za provedbu aktivnosti pod kategorijama 1. i 6. - </a:t>
            </a:r>
            <a:r>
              <a:rPr lang="hr-HR" b="1" dirty="0"/>
              <a:t>javnopravna tijela te poduzeće ili trgovačko društvo ili organizacija u većinskom javnom vlasništvu;</a:t>
            </a:r>
          </a:p>
          <a:p>
            <a:pPr algn="just"/>
            <a:r>
              <a:rPr lang="hr-HR" dirty="0"/>
              <a:t>Prihvatljivi nositelji projekata za provedbu aktivnosti pod kategorijama 2. te 4., 5. i 6. - </a:t>
            </a:r>
            <a:r>
              <a:rPr lang="hr-HR" b="1" dirty="0"/>
              <a:t>udruženja u ribarstvu/organizacije ribara; privatno poduzeće (trgovačko društvo) ili obrt u sektoru ribarstva i akvakulture te izvan sektora ribarstva i akvakulture javnopravno tijelo; poduzeće ili trgovačko društvo ili organizacija u većinskom javnom vlasništvu;	</a:t>
            </a:r>
            <a:r>
              <a:rPr lang="hr-HR" dirty="0"/>
              <a:t>                                                                              !Subjekti u poslovanju s hranom koji su korisnici odobrenih objekata, odobreni za djelatnosti sukladno Upisniku registriranih subjekata i objekata u poslovanju s hranom sukladno posebnom propisu.</a:t>
            </a:r>
          </a:p>
          <a:p>
            <a:endParaRPr lang="hr-HR" b="1" dirty="0"/>
          </a:p>
          <a:p>
            <a:endParaRPr lang="hr-HR" dirty="0"/>
          </a:p>
        </p:txBody>
      </p:sp>
    </p:spTree>
    <p:extLst>
      <p:ext uri="{BB962C8B-B14F-4D97-AF65-F5344CB8AC3E}">
        <p14:creationId xmlns:p14="http://schemas.microsoft.com/office/powerpoint/2010/main" val="1226226626"/>
      </p:ext>
    </p:extLst>
  </p:cSld>
  <p:clrMapOvr>
    <a:masterClrMapping/>
  </p:clrMapOvr>
</p:sld>
</file>

<file path=ppt/theme/theme1.xml><?xml version="1.0" encoding="utf-8"?>
<a:theme xmlns:a="http://schemas.openxmlformats.org/drawingml/2006/main" name="Predložak s motivom ocea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1800_TF03460535" id="{336DCF57-9D07-414E-B9AB-8D95F7598BA6}" vid="{6AB728D2-91D8-4B97-9F54-099B765B3174}"/>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201</TotalTime>
  <Words>2771</Words>
  <Application>Microsoft Office PowerPoint</Application>
  <PresentationFormat>Široki zaslon</PresentationFormat>
  <Paragraphs>211</Paragraphs>
  <Slides>28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28</vt:i4>
      </vt:variant>
    </vt:vector>
  </HeadingPairs>
  <TitlesOfParts>
    <vt:vector size="32" baseType="lpstr">
      <vt:lpstr>Arial</vt:lpstr>
      <vt:lpstr>Calibri</vt:lpstr>
      <vt:lpstr>Hind</vt:lpstr>
      <vt:lpstr>Predložak s motivom oceana</vt:lpstr>
      <vt:lpstr>LOKALNA AKCIJSKA GRUPA U RIBARSTVU „TRI MORA”  raspisala je 19.12.2020.   NATJEČAJ  </vt:lpstr>
      <vt:lpstr>PowerPoint prezentacija</vt:lpstr>
      <vt:lpstr>Iznos i udio javne potpore - Mjera 1.1.</vt:lpstr>
      <vt:lpstr>Intenzitet javne potpore – Mjera 1.1.</vt:lpstr>
      <vt:lpstr>PowerPoint prezentacija</vt:lpstr>
      <vt:lpstr>Predmet i svrha FLAG natječaja u okviru Mjere 1.1</vt:lpstr>
      <vt:lpstr>Prihvatljive aktivnosti </vt:lpstr>
      <vt:lpstr>Prihvatljive aktivnosti</vt:lpstr>
      <vt:lpstr>Prihvatljivi nositelji</vt:lpstr>
      <vt:lpstr>Prihvatljivi nositelji</vt:lpstr>
      <vt:lpstr>UVJETI PrihvatljivostI nositelja</vt:lpstr>
      <vt:lpstr>Partneri na projektu</vt:lpstr>
      <vt:lpstr>Broj prijava po nositelju projekta</vt:lpstr>
      <vt:lpstr>Prihvatljivost projekta</vt:lpstr>
      <vt:lpstr>Prihvatljivost projekta</vt:lpstr>
      <vt:lpstr>Razdoblje provedbe projekta</vt:lpstr>
      <vt:lpstr>Prihvatljivi troškovi</vt:lpstr>
      <vt:lpstr>Prihvatljivi troškovi</vt:lpstr>
      <vt:lpstr>Prihvatljivi troškovi</vt:lpstr>
      <vt:lpstr>OBVEZE NOSITELJA</vt:lpstr>
      <vt:lpstr>UVJETI ISKLJUČENJA/SPECIFIČNI KRITERIJI ODABIRA</vt:lpstr>
      <vt:lpstr>POPIS DOKUMENTACIJE NATJEČAJA</vt:lpstr>
      <vt:lpstr>POPIS DOKUMENTACIJE NATJEČAJA</vt:lpstr>
      <vt:lpstr>Provedba natječaja</vt:lpstr>
      <vt:lpstr>Provedba OPERACIJE</vt:lpstr>
      <vt:lpstr>RAZDOBLJE PROVEDBE PROJEKATA</vt:lpstr>
      <vt:lpstr>PITANJA I ODGOVORI</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LOKALNA AKCIJSKA GRUPA U RIBARSTVU „TRI MORA”  raspisala je 19.12.2020.   NATJEČAJ  </dc:title>
  <dc:creator>tri mora</dc:creator>
  <cp:lastModifiedBy>tri mora</cp:lastModifiedBy>
  <cp:revision>22</cp:revision>
  <dcterms:created xsi:type="dcterms:W3CDTF">2020-01-21T13:12:08Z</dcterms:created>
  <dcterms:modified xsi:type="dcterms:W3CDTF">2020-01-22T10:01:46Z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