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2" d="100"/>
          <a:sy n="102" d="100"/>
        </p:scale>
        <p:origin x="1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3D002D9-C592-4427-9D76-2D6DD71680B6}" type="doc">
      <dgm:prSet loTypeId="urn:microsoft.com/office/officeart/2005/8/layout/pyramid2" loCatId="pyramid" qsTypeId="urn:microsoft.com/office/officeart/2005/8/quickstyle/simple1" qsCatId="simple" csTypeId="urn:microsoft.com/office/officeart/2005/8/colors/accent1_2" csCatId="accent1" phldr="1"/>
      <dgm:spPr/>
    </dgm:pt>
    <dgm:pt modelId="{FB607341-F07F-4F2B-B168-5A820657E5C0}">
      <dgm:prSet phldrT="[Tekst]"/>
      <dgm:spPr/>
      <dgm:t>
        <a:bodyPr/>
        <a:lstStyle/>
        <a:p>
          <a:r>
            <a:rPr lang="hr-HR" dirty="0"/>
            <a:t>LRSR Tri mora</a:t>
          </a:r>
        </a:p>
      </dgm:t>
    </dgm:pt>
    <dgm:pt modelId="{6D656C89-4D40-4392-855B-93928E2D67FF}" type="parTrans" cxnId="{96429305-F661-4C22-9EFA-6CDD45A4B034}">
      <dgm:prSet/>
      <dgm:spPr/>
      <dgm:t>
        <a:bodyPr/>
        <a:lstStyle/>
        <a:p>
          <a:endParaRPr lang="hr-HR"/>
        </a:p>
      </dgm:t>
    </dgm:pt>
    <dgm:pt modelId="{A91DADB4-6B6B-4B0F-A6E3-5ABE930E0736}" type="sibTrans" cxnId="{96429305-F661-4C22-9EFA-6CDD45A4B034}">
      <dgm:prSet/>
      <dgm:spPr/>
      <dgm:t>
        <a:bodyPr/>
        <a:lstStyle/>
        <a:p>
          <a:endParaRPr lang="hr-HR"/>
        </a:p>
      </dgm:t>
    </dgm:pt>
    <dgm:pt modelId="{89A8A37B-B3E4-4194-84BC-F1F7FC8E0897}">
      <dgm:prSet phldrT="[Tekst]"/>
      <dgm:spPr/>
      <dgm:t>
        <a:bodyPr/>
        <a:lstStyle/>
        <a:p>
          <a:r>
            <a:rPr lang="hr-HR" dirty="0"/>
            <a:t>SC1</a:t>
          </a:r>
        </a:p>
      </dgm:t>
    </dgm:pt>
    <dgm:pt modelId="{1603EA74-9CDA-4421-9C93-517E3E70FDD4}" type="parTrans" cxnId="{7E3140D8-C6A6-4FB3-9EA3-405D8F13041B}">
      <dgm:prSet/>
      <dgm:spPr/>
      <dgm:t>
        <a:bodyPr/>
        <a:lstStyle/>
        <a:p>
          <a:endParaRPr lang="hr-HR"/>
        </a:p>
      </dgm:t>
    </dgm:pt>
    <dgm:pt modelId="{5D0B69C8-A82A-4D22-8349-2ACA51322D82}" type="sibTrans" cxnId="{7E3140D8-C6A6-4FB3-9EA3-405D8F13041B}">
      <dgm:prSet/>
      <dgm:spPr/>
      <dgm:t>
        <a:bodyPr/>
        <a:lstStyle/>
        <a:p>
          <a:endParaRPr lang="hr-HR"/>
        </a:p>
      </dgm:t>
    </dgm:pt>
    <dgm:pt modelId="{BCF50D2B-3216-4175-B6BD-321B2E043B42}">
      <dgm:prSet phldrT="[Tekst]"/>
      <dgm:spPr/>
      <dgm:t>
        <a:bodyPr/>
        <a:lstStyle/>
        <a:p>
          <a:r>
            <a:rPr lang="hr-HR" dirty="0"/>
            <a:t>Mjera 1.2</a:t>
          </a:r>
        </a:p>
      </dgm:t>
    </dgm:pt>
    <dgm:pt modelId="{5B022A9E-78D4-42B6-A40E-CB2BF6C78EE5}" type="parTrans" cxnId="{F8606F76-C8D2-4E4B-8349-F9725C13916C}">
      <dgm:prSet/>
      <dgm:spPr/>
      <dgm:t>
        <a:bodyPr/>
        <a:lstStyle/>
        <a:p>
          <a:endParaRPr lang="hr-HR"/>
        </a:p>
      </dgm:t>
    </dgm:pt>
    <dgm:pt modelId="{FF933A3B-6410-4357-BEBC-203B553F7A7C}" type="sibTrans" cxnId="{F8606F76-C8D2-4E4B-8349-F9725C13916C}">
      <dgm:prSet/>
      <dgm:spPr/>
      <dgm:t>
        <a:bodyPr/>
        <a:lstStyle/>
        <a:p>
          <a:endParaRPr lang="hr-HR"/>
        </a:p>
      </dgm:t>
    </dgm:pt>
    <dgm:pt modelId="{17807C9D-BE80-43D7-83E0-F939D7D87973}" type="pres">
      <dgm:prSet presAssocID="{33D002D9-C592-4427-9D76-2D6DD71680B6}" presName="compositeShape" presStyleCnt="0">
        <dgm:presLayoutVars>
          <dgm:dir/>
          <dgm:resizeHandles/>
        </dgm:presLayoutVars>
      </dgm:prSet>
      <dgm:spPr/>
    </dgm:pt>
    <dgm:pt modelId="{2D0A6723-F1F7-431A-AA16-E3FD06D9FF17}" type="pres">
      <dgm:prSet presAssocID="{33D002D9-C592-4427-9D76-2D6DD71680B6}" presName="pyramid" presStyleLbl="node1" presStyleIdx="0" presStyleCnt="1" custLinFactNeighborX="426" custLinFactNeighborY="-397"/>
      <dgm:spPr>
        <a:solidFill>
          <a:schemeClr val="accent6">
            <a:lumMod val="60000"/>
            <a:lumOff val="40000"/>
          </a:schemeClr>
        </a:solidFill>
        <a:ln>
          <a:solidFill>
            <a:schemeClr val="accent5">
              <a:lumMod val="50000"/>
            </a:schemeClr>
          </a:solidFill>
        </a:ln>
      </dgm:spPr>
    </dgm:pt>
    <dgm:pt modelId="{2BE0829C-2A35-4AC0-A72B-F74E3CF14D8E}" type="pres">
      <dgm:prSet presAssocID="{33D002D9-C592-4427-9D76-2D6DD71680B6}" presName="theList" presStyleCnt="0"/>
      <dgm:spPr/>
    </dgm:pt>
    <dgm:pt modelId="{B6B32344-8408-45A6-9E29-02160A3BE466}" type="pres">
      <dgm:prSet presAssocID="{FB607341-F07F-4F2B-B168-5A820657E5C0}" presName="aNode" presStyleLbl="fgAcc1" presStyleIdx="0" presStyleCnt="3">
        <dgm:presLayoutVars>
          <dgm:bulletEnabled val="1"/>
        </dgm:presLayoutVars>
      </dgm:prSet>
      <dgm:spPr/>
    </dgm:pt>
    <dgm:pt modelId="{3C2041FD-5D81-4FAC-A43A-66CAE2D558A8}" type="pres">
      <dgm:prSet presAssocID="{FB607341-F07F-4F2B-B168-5A820657E5C0}" presName="aSpace" presStyleCnt="0"/>
      <dgm:spPr/>
    </dgm:pt>
    <dgm:pt modelId="{2468AFB4-FB27-4FDB-9127-2F180A8DDF93}" type="pres">
      <dgm:prSet presAssocID="{89A8A37B-B3E4-4194-84BC-F1F7FC8E0897}" presName="aNode" presStyleLbl="fgAcc1" presStyleIdx="1" presStyleCnt="3">
        <dgm:presLayoutVars>
          <dgm:bulletEnabled val="1"/>
        </dgm:presLayoutVars>
      </dgm:prSet>
      <dgm:spPr/>
    </dgm:pt>
    <dgm:pt modelId="{5E2D92CB-4DDC-4D60-BDBE-5963577B1AE5}" type="pres">
      <dgm:prSet presAssocID="{89A8A37B-B3E4-4194-84BC-F1F7FC8E0897}" presName="aSpace" presStyleCnt="0"/>
      <dgm:spPr/>
    </dgm:pt>
    <dgm:pt modelId="{BE25C813-822C-462D-9132-031C1F418FF5}" type="pres">
      <dgm:prSet presAssocID="{BCF50D2B-3216-4175-B6BD-321B2E043B42}" presName="aNode" presStyleLbl="fgAcc1" presStyleIdx="2" presStyleCnt="3">
        <dgm:presLayoutVars>
          <dgm:bulletEnabled val="1"/>
        </dgm:presLayoutVars>
      </dgm:prSet>
      <dgm:spPr/>
    </dgm:pt>
    <dgm:pt modelId="{5F44BF30-72CE-4555-9450-23AB0E9E6B8A}" type="pres">
      <dgm:prSet presAssocID="{BCF50D2B-3216-4175-B6BD-321B2E043B42}" presName="aSpace" presStyleCnt="0"/>
      <dgm:spPr/>
    </dgm:pt>
  </dgm:ptLst>
  <dgm:cxnLst>
    <dgm:cxn modelId="{96429305-F661-4C22-9EFA-6CDD45A4B034}" srcId="{33D002D9-C592-4427-9D76-2D6DD71680B6}" destId="{FB607341-F07F-4F2B-B168-5A820657E5C0}" srcOrd="0" destOrd="0" parTransId="{6D656C89-4D40-4392-855B-93928E2D67FF}" sibTransId="{A91DADB4-6B6B-4B0F-A6E3-5ABE930E0736}"/>
    <dgm:cxn modelId="{C4FB0B0E-4C6C-4AF1-8F73-B4D639FB7486}" type="presOf" srcId="{89A8A37B-B3E4-4194-84BC-F1F7FC8E0897}" destId="{2468AFB4-FB27-4FDB-9127-2F180A8DDF93}" srcOrd="0" destOrd="0" presId="urn:microsoft.com/office/officeart/2005/8/layout/pyramid2"/>
    <dgm:cxn modelId="{E7AF356E-0D3E-4E79-A609-DA1E9B8B7479}" type="presOf" srcId="{FB607341-F07F-4F2B-B168-5A820657E5C0}" destId="{B6B32344-8408-45A6-9E29-02160A3BE466}" srcOrd="0" destOrd="0" presId="urn:microsoft.com/office/officeart/2005/8/layout/pyramid2"/>
    <dgm:cxn modelId="{F8606F76-C8D2-4E4B-8349-F9725C13916C}" srcId="{33D002D9-C592-4427-9D76-2D6DD71680B6}" destId="{BCF50D2B-3216-4175-B6BD-321B2E043B42}" srcOrd="2" destOrd="0" parTransId="{5B022A9E-78D4-42B6-A40E-CB2BF6C78EE5}" sibTransId="{FF933A3B-6410-4357-BEBC-203B553F7A7C}"/>
    <dgm:cxn modelId="{557B7BAB-B764-4C87-BF0A-753F45CE341B}" type="presOf" srcId="{BCF50D2B-3216-4175-B6BD-321B2E043B42}" destId="{BE25C813-822C-462D-9132-031C1F418FF5}" srcOrd="0" destOrd="0" presId="urn:microsoft.com/office/officeart/2005/8/layout/pyramid2"/>
    <dgm:cxn modelId="{4DB471C5-B1AE-4DF4-9356-4E45246DECF6}" type="presOf" srcId="{33D002D9-C592-4427-9D76-2D6DD71680B6}" destId="{17807C9D-BE80-43D7-83E0-F939D7D87973}" srcOrd="0" destOrd="0" presId="urn:microsoft.com/office/officeart/2005/8/layout/pyramid2"/>
    <dgm:cxn modelId="{7E3140D8-C6A6-4FB3-9EA3-405D8F13041B}" srcId="{33D002D9-C592-4427-9D76-2D6DD71680B6}" destId="{89A8A37B-B3E4-4194-84BC-F1F7FC8E0897}" srcOrd="1" destOrd="0" parTransId="{1603EA74-9CDA-4421-9C93-517E3E70FDD4}" sibTransId="{5D0B69C8-A82A-4D22-8349-2ACA51322D82}"/>
    <dgm:cxn modelId="{30AF9C04-F8D8-4524-BF99-B7946D79F3F6}" type="presParOf" srcId="{17807C9D-BE80-43D7-83E0-F939D7D87973}" destId="{2D0A6723-F1F7-431A-AA16-E3FD06D9FF17}" srcOrd="0" destOrd="0" presId="urn:microsoft.com/office/officeart/2005/8/layout/pyramid2"/>
    <dgm:cxn modelId="{2B01182C-2710-4220-86C3-84D396D56535}" type="presParOf" srcId="{17807C9D-BE80-43D7-83E0-F939D7D87973}" destId="{2BE0829C-2A35-4AC0-A72B-F74E3CF14D8E}" srcOrd="1" destOrd="0" presId="urn:microsoft.com/office/officeart/2005/8/layout/pyramid2"/>
    <dgm:cxn modelId="{366EC6FB-55CE-4B5D-BE5E-D2CD57398121}" type="presParOf" srcId="{2BE0829C-2A35-4AC0-A72B-F74E3CF14D8E}" destId="{B6B32344-8408-45A6-9E29-02160A3BE466}" srcOrd="0" destOrd="0" presId="urn:microsoft.com/office/officeart/2005/8/layout/pyramid2"/>
    <dgm:cxn modelId="{8D2205F4-D5E1-4A1F-AAC7-350D4D4666DB}" type="presParOf" srcId="{2BE0829C-2A35-4AC0-A72B-F74E3CF14D8E}" destId="{3C2041FD-5D81-4FAC-A43A-66CAE2D558A8}" srcOrd="1" destOrd="0" presId="urn:microsoft.com/office/officeart/2005/8/layout/pyramid2"/>
    <dgm:cxn modelId="{8422C2DC-7816-4381-A8F2-365EEEE9EAB5}" type="presParOf" srcId="{2BE0829C-2A35-4AC0-A72B-F74E3CF14D8E}" destId="{2468AFB4-FB27-4FDB-9127-2F180A8DDF93}" srcOrd="2" destOrd="0" presId="urn:microsoft.com/office/officeart/2005/8/layout/pyramid2"/>
    <dgm:cxn modelId="{167DF0AF-572A-40EB-8F47-331566270E69}" type="presParOf" srcId="{2BE0829C-2A35-4AC0-A72B-F74E3CF14D8E}" destId="{5E2D92CB-4DDC-4D60-BDBE-5963577B1AE5}" srcOrd="3" destOrd="0" presId="urn:microsoft.com/office/officeart/2005/8/layout/pyramid2"/>
    <dgm:cxn modelId="{D2684961-6F74-4314-B226-9E5893C99634}" type="presParOf" srcId="{2BE0829C-2A35-4AC0-A72B-F74E3CF14D8E}" destId="{BE25C813-822C-462D-9132-031C1F418FF5}" srcOrd="4" destOrd="0" presId="urn:microsoft.com/office/officeart/2005/8/layout/pyramid2"/>
    <dgm:cxn modelId="{D4701F42-F587-4AB9-B71C-78DF5894361A}" type="presParOf" srcId="{2BE0829C-2A35-4AC0-A72B-F74E3CF14D8E}" destId="{5F44BF30-72CE-4555-9450-23AB0E9E6B8A}"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EF6D453-C6AE-4C85-B275-CD0E1DA24AC1}" type="doc">
      <dgm:prSet loTypeId="urn:microsoft.com/office/officeart/2005/8/layout/vList4" loCatId="list" qsTypeId="urn:microsoft.com/office/officeart/2005/8/quickstyle/simple1" qsCatId="simple" csTypeId="urn:microsoft.com/office/officeart/2005/8/colors/accent1_2" csCatId="accent1" phldr="0"/>
      <dgm:spPr/>
      <dgm:t>
        <a:bodyPr/>
        <a:lstStyle/>
        <a:p>
          <a:endParaRPr lang="hr-HR"/>
        </a:p>
      </dgm:t>
    </dgm:pt>
    <dgm:pt modelId="{F007F6EF-DF0C-41AE-95C9-A210EC7DCD7A}" type="pres">
      <dgm:prSet presAssocID="{5EF6D453-C6AE-4C85-B275-CD0E1DA24AC1}" presName="linear" presStyleCnt="0">
        <dgm:presLayoutVars>
          <dgm:dir/>
          <dgm:resizeHandles val="exact"/>
        </dgm:presLayoutVars>
      </dgm:prSet>
      <dgm:spPr/>
    </dgm:pt>
  </dgm:ptLst>
  <dgm:cxnLst>
    <dgm:cxn modelId="{76D3B3F6-A883-45E8-97A7-2E76300C9A87}" type="presOf" srcId="{5EF6D453-C6AE-4C85-B275-CD0E1DA24AC1}" destId="{F007F6EF-DF0C-41AE-95C9-A210EC7DCD7A}" srcOrd="0" destOrd="0" presId="urn:microsoft.com/office/officeart/2005/8/layout/vList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2D6E3E-F718-438C-8D06-AE76DA01E1B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hr-HR"/>
        </a:p>
      </dgm:t>
    </dgm:pt>
    <dgm:pt modelId="{0CF125FC-B49E-4A70-87DD-4711D54E7B0F}">
      <dgm:prSet/>
      <dgm:spPr/>
      <dgm:t>
        <a:bodyPr/>
        <a:lstStyle/>
        <a:p>
          <a:r>
            <a:rPr lang="hr-HR"/>
            <a:t>Najniži iznos javne potpore po projektu: 500,00 EUR odnosno 3.773,50 HRK</a:t>
          </a:r>
        </a:p>
      </dgm:t>
    </dgm:pt>
    <dgm:pt modelId="{B12AC497-9C81-4479-BD59-86290B8D0379}" type="parTrans" cxnId="{BDD157B5-3E2B-42D1-9756-456C4DBCB474}">
      <dgm:prSet/>
      <dgm:spPr/>
      <dgm:t>
        <a:bodyPr/>
        <a:lstStyle/>
        <a:p>
          <a:endParaRPr lang="hr-HR"/>
        </a:p>
      </dgm:t>
    </dgm:pt>
    <dgm:pt modelId="{FA86DC96-1B6F-416C-BA5D-76802353EAE1}" type="sibTrans" cxnId="{BDD157B5-3E2B-42D1-9756-456C4DBCB474}">
      <dgm:prSet/>
      <dgm:spPr/>
      <dgm:t>
        <a:bodyPr/>
        <a:lstStyle/>
        <a:p>
          <a:endParaRPr lang="hr-HR"/>
        </a:p>
      </dgm:t>
    </dgm:pt>
    <dgm:pt modelId="{389155BC-B2EF-495F-A947-B6CAB25BC83D}">
      <dgm:prSet/>
      <dgm:spPr/>
      <dgm:t>
        <a:bodyPr/>
        <a:lstStyle/>
        <a:p>
          <a:r>
            <a:rPr lang="hr-HR"/>
            <a:t>Najviši iznos javne potpore po projektu: 50.000,00 EUR odnosno 377.350,00 HRK </a:t>
          </a:r>
          <a:br>
            <a:rPr lang="hr-HR"/>
          </a:br>
          <a:endParaRPr lang="hr-HR"/>
        </a:p>
      </dgm:t>
    </dgm:pt>
    <dgm:pt modelId="{588DC9FD-EF45-4D56-9B70-5C71DFA91047}" type="parTrans" cxnId="{98BD7760-6A8D-416C-9703-370F1568E8D7}">
      <dgm:prSet/>
      <dgm:spPr/>
      <dgm:t>
        <a:bodyPr/>
        <a:lstStyle/>
        <a:p>
          <a:endParaRPr lang="hr-HR"/>
        </a:p>
      </dgm:t>
    </dgm:pt>
    <dgm:pt modelId="{2BD6AC13-1D55-4E85-B5AC-383F1BF5AF4F}" type="sibTrans" cxnId="{98BD7760-6A8D-416C-9703-370F1568E8D7}">
      <dgm:prSet/>
      <dgm:spPr/>
      <dgm:t>
        <a:bodyPr/>
        <a:lstStyle/>
        <a:p>
          <a:endParaRPr lang="hr-HR"/>
        </a:p>
      </dgm:t>
    </dgm:pt>
    <dgm:pt modelId="{22724438-7A3F-40AE-8226-CD31CB80C4ED}" type="pres">
      <dgm:prSet presAssocID="{752D6E3E-F718-438C-8D06-AE76DA01E1B0}" presName="linear" presStyleCnt="0">
        <dgm:presLayoutVars>
          <dgm:animLvl val="lvl"/>
          <dgm:resizeHandles val="exact"/>
        </dgm:presLayoutVars>
      </dgm:prSet>
      <dgm:spPr/>
    </dgm:pt>
    <dgm:pt modelId="{F19F03AD-23DF-4767-87F9-DA9B96401304}" type="pres">
      <dgm:prSet presAssocID="{0CF125FC-B49E-4A70-87DD-4711D54E7B0F}" presName="parentText" presStyleLbl="node1" presStyleIdx="0" presStyleCnt="2">
        <dgm:presLayoutVars>
          <dgm:chMax val="0"/>
          <dgm:bulletEnabled val="1"/>
        </dgm:presLayoutVars>
      </dgm:prSet>
      <dgm:spPr/>
    </dgm:pt>
    <dgm:pt modelId="{BA730C4A-2FB1-4217-9F28-6FCEBF068D2C}" type="pres">
      <dgm:prSet presAssocID="{FA86DC96-1B6F-416C-BA5D-76802353EAE1}" presName="spacer" presStyleCnt="0"/>
      <dgm:spPr/>
    </dgm:pt>
    <dgm:pt modelId="{886AEB7F-ABD8-4768-B9AD-DFDF1DBD5A79}" type="pres">
      <dgm:prSet presAssocID="{389155BC-B2EF-495F-A947-B6CAB25BC83D}" presName="parentText" presStyleLbl="node1" presStyleIdx="1" presStyleCnt="2">
        <dgm:presLayoutVars>
          <dgm:chMax val="0"/>
          <dgm:bulletEnabled val="1"/>
        </dgm:presLayoutVars>
      </dgm:prSet>
      <dgm:spPr/>
    </dgm:pt>
  </dgm:ptLst>
  <dgm:cxnLst>
    <dgm:cxn modelId="{B99DCA36-61FD-4003-ABCA-F898655158E5}" type="presOf" srcId="{752D6E3E-F718-438C-8D06-AE76DA01E1B0}" destId="{22724438-7A3F-40AE-8226-CD31CB80C4ED}" srcOrd="0" destOrd="0" presId="urn:microsoft.com/office/officeart/2005/8/layout/vList2"/>
    <dgm:cxn modelId="{98BD7760-6A8D-416C-9703-370F1568E8D7}" srcId="{752D6E3E-F718-438C-8D06-AE76DA01E1B0}" destId="{389155BC-B2EF-495F-A947-B6CAB25BC83D}" srcOrd="1" destOrd="0" parTransId="{588DC9FD-EF45-4D56-9B70-5C71DFA91047}" sibTransId="{2BD6AC13-1D55-4E85-B5AC-383F1BF5AF4F}"/>
    <dgm:cxn modelId="{BDD157B5-3E2B-42D1-9756-456C4DBCB474}" srcId="{752D6E3E-F718-438C-8D06-AE76DA01E1B0}" destId="{0CF125FC-B49E-4A70-87DD-4711D54E7B0F}" srcOrd="0" destOrd="0" parTransId="{B12AC497-9C81-4479-BD59-86290B8D0379}" sibTransId="{FA86DC96-1B6F-416C-BA5D-76802353EAE1}"/>
    <dgm:cxn modelId="{8E2A2CD2-4ECA-4B24-A181-A802C5670B4E}" type="presOf" srcId="{0CF125FC-B49E-4A70-87DD-4711D54E7B0F}" destId="{F19F03AD-23DF-4767-87F9-DA9B96401304}" srcOrd="0" destOrd="0" presId="urn:microsoft.com/office/officeart/2005/8/layout/vList2"/>
    <dgm:cxn modelId="{CE8F8BEB-1DC3-46F8-8459-4F8507026E2B}" type="presOf" srcId="{389155BC-B2EF-495F-A947-B6CAB25BC83D}" destId="{886AEB7F-ABD8-4768-B9AD-DFDF1DBD5A79}" srcOrd="0" destOrd="0" presId="urn:microsoft.com/office/officeart/2005/8/layout/vList2"/>
    <dgm:cxn modelId="{E0A57282-3FF9-4FBD-BDC8-B2DA413CD54B}" type="presParOf" srcId="{22724438-7A3F-40AE-8226-CD31CB80C4ED}" destId="{F19F03AD-23DF-4767-87F9-DA9B96401304}" srcOrd="0" destOrd="0" presId="urn:microsoft.com/office/officeart/2005/8/layout/vList2"/>
    <dgm:cxn modelId="{C942B98C-AF03-418A-B22C-6768D76A6CAF}" type="presParOf" srcId="{22724438-7A3F-40AE-8226-CD31CB80C4ED}" destId="{BA730C4A-2FB1-4217-9F28-6FCEBF068D2C}" srcOrd="1" destOrd="0" presId="urn:microsoft.com/office/officeart/2005/8/layout/vList2"/>
    <dgm:cxn modelId="{21046CC7-150F-4A22-9572-4085F4D2818E}" type="presParOf" srcId="{22724438-7A3F-40AE-8226-CD31CB80C4ED}" destId="{886AEB7F-ABD8-4768-B9AD-DFDF1DBD5A7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1DE40AB-AFC8-49C7-9330-3487DD2D6525}"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hr-HR"/>
        </a:p>
      </dgm:t>
    </dgm:pt>
    <dgm:pt modelId="{9D5DDC22-F743-4F3C-B42F-911829E050C7}">
      <dgm:prSet/>
      <dgm:spPr/>
      <dgm:t>
        <a:bodyPr/>
        <a:lstStyle/>
        <a:p>
          <a:r>
            <a:rPr lang="hr-HR" dirty="0"/>
            <a:t>KRITERIJ                                                           INTENZITET POTPORE</a:t>
          </a:r>
        </a:p>
      </dgm:t>
    </dgm:pt>
    <dgm:pt modelId="{1044175B-39D1-4700-9B68-96934E26319F}" type="parTrans" cxnId="{4FE5E11B-C236-46FC-A48C-A42C946694A1}">
      <dgm:prSet/>
      <dgm:spPr/>
      <dgm:t>
        <a:bodyPr/>
        <a:lstStyle/>
        <a:p>
          <a:endParaRPr lang="hr-HR"/>
        </a:p>
      </dgm:t>
    </dgm:pt>
    <dgm:pt modelId="{237C49D5-84BD-49ED-9010-5686D0FF0DD8}" type="sibTrans" cxnId="{4FE5E11B-C236-46FC-A48C-A42C946694A1}">
      <dgm:prSet/>
      <dgm:spPr/>
      <dgm:t>
        <a:bodyPr/>
        <a:lstStyle/>
        <a:p>
          <a:endParaRPr lang="hr-HR"/>
        </a:p>
      </dgm:t>
    </dgm:pt>
    <dgm:pt modelId="{6D8F3775-8C48-4E1D-82D6-A594A0E18892}" type="pres">
      <dgm:prSet presAssocID="{31DE40AB-AFC8-49C7-9330-3487DD2D6525}" presName="linear" presStyleCnt="0">
        <dgm:presLayoutVars>
          <dgm:animLvl val="lvl"/>
          <dgm:resizeHandles val="exact"/>
        </dgm:presLayoutVars>
      </dgm:prSet>
      <dgm:spPr/>
    </dgm:pt>
    <dgm:pt modelId="{C60C7477-36A6-4F27-BE5E-CB97461BEB15}" type="pres">
      <dgm:prSet presAssocID="{9D5DDC22-F743-4F3C-B42F-911829E050C7}" presName="parentText" presStyleLbl="node1" presStyleIdx="0" presStyleCnt="1">
        <dgm:presLayoutVars>
          <dgm:chMax val="0"/>
          <dgm:bulletEnabled val="1"/>
        </dgm:presLayoutVars>
      </dgm:prSet>
      <dgm:spPr/>
    </dgm:pt>
  </dgm:ptLst>
  <dgm:cxnLst>
    <dgm:cxn modelId="{4FE5E11B-C236-46FC-A48C-A42C946694A1}" srcId="{31DE40AB-AFC8-49C7-9330-3487DD2D6525}" destId="{9D5DDC22-F743-4F3C-B42F-911829E050C7}" srcOrd="0" destOrd="0" parTransId="{1044175B-39D1-4700-9B68-96934E26319F}" sibTransId="{237C49D5-84BD-49ED-9010-5686D0FF0DD8}"/>
    <dgm:cxn modelId="{6C9C676F-693D-49B9-A35C-B480F326377E}" type="presOf" srcId="{9D5DDC22-F743-4F3C-B42F-911829E050C7}" destId="{C60C7477-36A6-4F27-BE5E-CB97461BEB15}" srcOrd="0" destOrd="0" presId="urn:microsoft.com/office/officeart/2005/8/layout/vList2"/>
    <dgm:cxn modelId="{10FB6E8C-34A4-4C6C-BFF1-21215560F99A}" type="presOf" srcId="{31DE40AB-AFC8-49C7-9330-3487DD2D6525}" destId="{6D8F3775-8C48-4E1D-82D6-A594A0E18892}" srcOrd="0" destOrd="0" presId="urn:microsoft.com/office/officeart/2005/8/layout/vList2"/>
    <dgm:cxn modelId="{13981062-06D0-4B73-9873-C28DAFA81A96}" type="presParOf" srcId="{6D8F3775-8C48-4E1D-82D6-A594A0E18892}" destId="{C60C7477-36A6-4F27-BE5E-CB97461BEB15}"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8DA67B-A0FE-4DB8-8358-33B18CE3B02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hr-HR"/>
        </a:p>
      </dgm:t>
    </dgm:pt>
    <dgm:pt modelId="{68EC1FBC-87F3-44E6-A97D-BBD16C2C917F}">
      <dgm:prSet/>
      <dgm:spPr/>
      <dgm:t>
        <a:bodyPr/>
        <a:lstStyle/>
        <a:p>
          <a:r>
            <a:rPr lang="hr-HR"/>
            <a:t>OSNOVNI INTENZITET JAVNE POTPORE</a:t>
          </a:r>
        </a:p>
      </dgm:t>
    </dgm:pt>
    <dgm:pt modelId="{7262FD41-2D25-43A9-8915-614AC4056904}" type="parTrans" cxnId="{B9C48258-5548-4CD3-A1F8-EF3035C1A1CD}">
      <dgm:prSet/>
      <dgm:spPr/>
      <dgm:t>
        <a:bodyPr/>
        <a:lstStyle/>
        <a:p>
          <a:endParaRPr lang="hr-HR"/>
        </a:p>
      </dgm:t>
    </dgm:pt>
    <dgm:pt modelId="{4B45C4CE-3596-4D10-BE62-E94DE1015F88}" type="sibTrans" cxnId="{B9C48258-5548-4CD3-A1F8-EF3035C1A1CD}">
      <dgm:prSet/>
      <dgm:spPr/>
      <dgm:t>
        <a:bodyPr/>
        <a:lstStyle/>
        <a:p>
          <a:endParaRPr lang="hr-HR"/>
        </a:p>
      </dgm:t>
    </dgm:pt>
    <dgm:pt modelId="{5782A760-EFAB-4234-8CA0-55A5CB843FB1}">
      <dgm:prSet/>
      <dgm:spPr/>
      <dgm:t>
        <a:bodyPr/>
        <a:lstStyle/>
        <a:p>
          <a:r>
            <a:rPr lang="hr-HR"/>
            <a:t>PROJEKTI VEZANI UZ MALI PRIOBALNI RIBILOV</a:t>
          </a:r>
        </a:p>
      </dgm:t>
    </dgm:pt>
    <dgm:pt modelId="{AC3FA313-61C1-4D39-AA40-94EF14D51504}" type="parTrans" cxnId="{C477DEDA-9CD9-4B9E-9E6B-E3A71DD36072}">
      <dgm:prSet/>
      <dgm:spPr/>
      <dgm:t>
        <a:bodyPr/>
        <a:lstStyle/>
        <a:p>
          <a:endParaRPr lang="hr-HR"/>
        </a:p>
      </dgm:t>
    </dgm:pt>
    <dgm:pt modelId="{6637176A-4129-4FE3-A68E-33F2468FFCEF}" type="sibTrans" cxnId="{C477DEDA-9CD9-4B9E-9E6B-E3A71DD36072}">
      <dgm:prSet/>
      <dgm:spPr/>
      <dgm:t>
        <a:bodyPr/>
        <a:lstStyle/>
        <a:p>
          <a:endParaRPr lang="hr-HR"/>
        </a:p>
      </dgm:t>
    </dgm:pt>
    <dgm:pt modelId="{87EFB200-79B4-4943-8D6E-DDDD89114621}" type="pres">
      <dgm:prSet presAssocID="{BC8DA67B-A0FE-4DB8-8358-33B18CE3B02F}" presName="linear" presStyleCnt="0">
        <dgm:presLayoutVars>
          <dgm:animLvl val="lvl"/>
          <dgm:resizeHandles val="exact"/>
        </dgm:presLayoutVars>
      </dgm:prSet>
      <dgm:spPr/>
    </dgm:pt>
    <dgm:pt modelId="{33339F38-2975-4806-AA6B-BF53EF4490FB}" type="pres">
      <dgm:prSet presAssocID="{68EC1FBC-87F3-44E6-A97D-BBD16C2C917F}" presName="parentText" presStyleLbl="node1" presStyleIdx="0" presStyleCnt="2" custLinFactY="-38521" custLinFactNeighborX="-3550" custLinFactNeighborY="-100000">
        <dgm:presLayoutVars>
          <dgm:chMax val="0"/>
          <dgm:bulletEnabled val="1"/>
        </dgm:presLayoutVars>
      </dgm:prSet>
      <dgm:spPr/>
    </dgm:pt>
    <dgm:pt modelId="{429AE6B6-3D5B-4442-AD95-3FF0D7A95AC9}" type="pres">
      <dgm:prSet presAssocID="{4B45C4CE-3596-4D10-BE62-E94DE1015F88}" presName="spacer" presStyleCnt="0"/>
      <dgm:spPr/>
    </dgm:pt>
    <dgm:pt modelId="{F29BE629-0976-4098-9CB3-53583CF9C8F3}" type="pres">
      <dgm:prSet presAssocID="{5782A760-EFAB-4234-8CA0-55A5CB843FB1}" presName="parentText" presStyleLbl="node1" presStyleIdx="1" presStyleCnt="2">
        <dgm:presLayoutVars>
          <dgm:chMax val="0"/>
          <dgm:bulletEnabled val="1"/>
        </dgm:presLayoutVars>
      </dgm:prSet>
      <dgm:spPr/>
    </dgm:pt>
  </dgm:ptLst>
  <dgm:cxnLst>
    <dgm:cxn modelId="{FCF48972-CE99-4871-964F-8F4351F5E2EA}" type="presOf" srcId="{5782A760-EFAB-4234-8CA0-55A5CB843FB1}" destId="{F29BE629-0976-4098-9CB3-53583CF9C8F3}" srcOrd="0" destOrd="0" presId="urn:microsoft.com/office/officeart/2005/8/layout/vList2"/>
    <dgm:cxn modelId="{B9C48258-5548-4CD3-A1F8-EF3035C1A1CD}" srcId="{BC8DA67B-A0FE-4DB8-8358-33B18CE3B02F}" destId="{68EC1FBC-87F3-44E6-A97D-BBD16C2C917F}" srcOrd="0" destOrd="0" parTransId="{7262FD41-2D25-43A9-8915-614AC4056904}" sibTransId="{4B45C4CE-3596-4D10-BE62-E94DE1015F88}"/>
    <dgm:cxn modelId="{5E969258-8747-4896-B62D-449D1371170D}" type="presOf" srcId="{BC8DA67B-A0FE-4DB8-8358-33B18CE3B02F}" destId="{87EFB200-79B4-4943-8D6E-DDDD89114621}" srcOrd="0" destOrd="0" presId="urn:microsoft.com/office/officeart/2005/8/layout/vList2"/>
    <dgm:cxn modelId="{C477DEDA-9CD9-4B9E-9E6B-E3A71DD36072}" srcId="{BC8DA67B-A0FE-4DB8-8358-33B18CE3B02F}" destId="{5782A760-EFAB-4234-8CA0-55A5CB843FB1}" srcOrd="1" destOrd="0" parTransId="{AC3FA313-61C1-4D39-AA40-94EF14D51504}" sibTransId="{6637176A-4129-4FE3-A68E-33F2468FFCEF}"/>
    <dgm:cxn modelId="{463D06F9-2E1C-4AB4-A959-D7557161FD3C}" type="presOf" srcId="{68EC1FBC-87F3-44E6-A97D-BBD16C2C917F}" destId="{33339F38-2975-4806-AA6B-BF53EF4490FB}" srcOrd="0" destOrd="0" presId="urn:microsoft.com/office/officeart/2005/8/layout/vList2"/>
    <dgm:cxn modelId="{CA6B9134-AA8A-4525-BE24-B5E6F686DC33}" type="presParOf" srcId="{87EFB200-79B4-4943-8D6E-DDDD89114621}" destId="{33339F38-2975-4806-AA6B-BF53EF4490FB}" srcOrd="0" destOrd="0" presId="urn:microsoft.com/office/officeart/2005/8/layout/vList2"/>
    <dgm:cxn modelId="{9EDC3BEC-C86C-4977-A997-6ED2885CDF5E}" type="presParOf" srcId="{87EFB200-79B4-4943-8D6E-DDDD89114621}" destId="{429AE6B6-3D5B-4442-AD95-3FF0D7A95AC9}" srcOrd="1" destOrd="0" presId="urn:microsoft.com/office/officeart/2005/8/layout/vList2"/>
    <dgm:cxn modelId="{A0535D05-4E12-4985-ABD7-77E520FA25D6}" type="presParOf" srcId="{87EFB200-79B4-4943-8D6E-DDDD89114621}" destId="{F29BE629-0976-4098-9CB3-53583CF9C8F3}" srcOrd="2" destOrd="0" presId="urn:microsoft.com/office/officeart/2005/8/layout/vList2"/>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F79565-3D14-4148-A78E-4F7780D0DAE5}" type="doc">
      <dgm:prSet loTypeId="urn:microsoft.com/office/officeart/2005/8/layout/vList2" loCatId="list" qsTypeId="urn:microsoft.com/office/officeart/2005/8/quickstyle/3d1" qsCatId="3D" csTypeId="urn:microsoft.com/office/officeart/2005/8/colors/accent1_2" csCatId="accent1"/>
      <dgm:spPr/>
      <dgm:t>
        <a:bodyPr/>
        <a:lstStyle/>
        <a:p>
          <a:endParaRPr lang="hr-HR"/>
        </a:p>
      </dgm:t>
    </dgm:pt>
    <dgm:pt modelId="{5704770F-6BA5-4953-ACBD-301A558E4746}">
      <dgm:prSet/>
      <dgm:spPr/>
      <dgm:t>
        <a:bodyPr/>
        <a:lstStyle/>
        <a:p>
          <a:r>
            <a:rPr lang="hr-HR" dirty="0"/>
            <a:t>50%</a:t>
          </a:r>
        </a:p>
      </dgm:t>
    </dgm:pt>
    <dgm:pt modelId="{003A4268-E894-4AB6-A826-ED46BFEB4667}" type="parTrans" cxnId="{04A1E309-3DC3-4CC2-AC29-A755C4818612}">
      <dgm:prSet/>
      <dgm:spPr/>
      <dgm:t>
        <a:bodyPr/>
        <a:lstStyle/>
        <a:p>
          <a:endParaRPr lang="hr-HR"/>
        </a:p>
      </dgm:t>
    </dgm:pt>
    <dgm:pt modelId="{77F7B3E6-E90D-4C97-985A-06D00D3A6B05}" type="sibTrans" cxnId="{04A1E309-3DC3-4CC2-AC29-A755C4818612}">
      <dgm:prSet/>
      <dgm:spPr/>
      <dgm:t>
        <a:bodyPr/>
        <a:lstStyle/>
        <a:p>
          <a:endParaRPr lang="hr-HR"/>
        </a:p>
      </dgm:t>
    </dgm:pt>
    <dgm:pt modelId="{AADB5E2C-9F03-457B-BDCF-B138F5EC1506}">
      <dgm:prSet/>
      <dgm:spPr/>
      <dgm:t>
        <a:bodyPr/>
        <a:lstStyle/>
        <a:p>
          <a:r>
            <a:rPr lang="hr-HR"/>
            <a:t>80%</a:t>
          </a:r>
        </a:p>
      </dgm:t>
    </dgm:pt>
    <dgm:pt modelId="{CCB6BEA4-F421-485D-96FA-51E1EAC859F4}" type="parTrans" cxnId="{74EBD440-4CCF-47C6-B1D2-B97E0ADC799D}">
      <dgm:prSet/>
      <dgm:spPr/>
      <dgm:t>
        <a:bodyPr/>
        <a:lstStyle/>
        <a:p>
          <a:endParaRPr lang="hr-HR"/>
        </a:p>
      </dgm:t>
    </dgm:pt>
    <dgm:pt modelId="{DFACB3CA-28D9-459C-BFEC-B9901C0BC31D}" type="sibTrans" cxnId="{74EBD440-4CCF-47C6-B1D2-B97E0ADC799D}">
      <dgm:prSet/>
      <dgm:spPr/>
      <dgm:t>
        <a:bodyPr/>
        <a:lstStyle/>
        <a:p>
          <a:endParaRPr lang="hr-HR"/>
        </a:p>
      </dgm:t>
    </dgm:pt>
    <dgm:pt modelId="{892FD79A-4FC5-4F7E-9D2E-4B048E7DA2BA}" type="pres">
      <dgm:prSet presAssocID="{74F79565-3D14-4148-A78E-4F7780D0DAE5}" presName="linear" presStyleCnt="0">
        <dgm:presLayoutVars>
          <dgm:animLvl val="lvl"/>
          <dgm:resizeHandles val="exact"/>
        </dgm:presLayoutVars>
      </dgm:prSet>
      <dgm:spPr/>
    </dgm:pt>
    <dgm:pt modelId="{5494CC3A-7D32-424F-BA09-5D4241B1D68A}" type="pres">
      <dgm:prSet presAssocID="{5704770F-6BA5-4953-ACBD-301A558E4746}" presName="parentText" presStyleLbl="node1" presStyleIdx="0" presStyleCnt="2">
        <dgm:presLayoutVars>
          <dgm:chMax val="0"/>
          <dgm:bulletEnabled val="1"/>
        </dgm:presLayoutVars>
      </dgm:prSet>
      <dgm:spPr/>
    </dgm:pt>
    <dgm:pt modelId="{33D87232-7910-4382-8FBB-818463E5E47C}" type="pres">
      <dgm:prSet presAssocID="{77F7B3E6-E90D-4C97-985A-06D00D3A6B05}" presName="spacer" presStyleCnt="0"/>
      <dgm:spPr/>
    </dgm:pt>
    <dgm:pt modelId="{13AEA593-80E3-4D5B-BC2B-D5F242CE6065}" type="pres">
      <dgm:prSet presAssocID="{AADB5E2C-9F03-457B-BDCF-B138F5EC1506}" presName="parentText" presStyleLbl="node1" presStyleIdx="1" presStyleCnt="2">
        <dgm:presLayoutVars>
          <dgm:chMax val="0"/>
          <dgm:bulletEnabled val="1"/>
        </dgm:presLayoutVars>
      </dgm:prSet>
      <dgm:spPr/>
    </dgm:pt>
  </dgm:ptLst>
  <dgm:cxnLst>
    <dgm:cxn modelId="{04A1E309-3DC3-4CC2-AC29-A755C4818612}" srcId="{74F79565-3D14-4148-A78E-4F7780D0DAE5}" destId="{5704770F-6BA5-4953-ACBD-301A558E4746}" srcOrd="0" destOrd="0" parTransId="{003A4268-E894-4AB6-A826-ED46BFEB4667}" sibTransId="{77F7B3E6-E90D-4C97-985A-06D00D3A6B05}"/>
    <dgm:cxn modelId="{74EBD440-4CCF-47C6-B1D2-B97E0ADC799D}" srcId="{74F79565-3D14-4148-A78E-4F7780D0DAE5}" destId="{AADB5E2C-9F03-457B-BDCF-B138F5EC1506}" srcOrd="1" destOrd="0" parTransId="{CCB6BEA4-F421-485D-96FA-51E1EAC859F4}" sibTransId="{DFACB3CA-28D9-459C-BFEC-B9901C0BC31D}"/>
    <dgm:cxn modelId="{0AA0D5BD-EB06-46A3-856A-439991DDB6D4}" type="presOf" srcId="{5704770F-6BA5-4953-ACBD-301A558E4746}" destId="{5494CC3A-7D32-424F-BA09-5D4241B1D68A}" srcOrd="0" destOrd="0" presId="urn:microsoft.com/office/officeart/2005/8/layout/vList2"/>
    <dgm:cxn modelId="{313B89CF-85F7-4CA7-98B9-23BED979AA41}" type="presOf" srcId="{74F79565-3D14-4148-A78E-4F7780D0DAE5}" destId="{892FD79A-4FC5-4F7E-9D2E-4B048E7DA2BA}" srcOrd="0" destOrd="0" presId="urn:microsoft.com/office/officeart/2005/8/layout/vList2"/>
    <dgm:cxn modelId="{4C9903EB-FE1B-4362-8030-7849FF46DEE4}" type="presOf" srcId="{AADB5E2C-9F03-457B-BDCF-B138F5EC1506}" destId="{13AEA593-80E3-4D5B-BC2B-D5F242CE6065}" srcOrd="0" destOrd="0" presId="urn:microsoft.com/office/officeart/2005/8/layout/vList2"/>
    <dgm:cxn modelId="{A74D58AC-814A-48DA-8179-3AEEFC53AB33}" type="presParOf" srcId="{892FD79A-4FC5-4F7E-9D2E-4B048E7DA2BA}" destId="{5494CC3A-7D32-424F-BA09-5D4241B1D68A}" srcOrd="0" destOrd="0" presId="urn:microsoft.com/office/officeart/2005/8/layout/vList2"/>
    <dgm:cxn modelId="{510598A3-98A0-45C9-8A73-95444B692BE5}" type="presParOf" srcId="{892FD79A-4FC5-4F7E-9D2E-4B048E7DA2BA}" destId="{33D87232-7910-4382-8FBB-818463E5E47C}" srcOrd="1" destOrd="0" presId="urn:microsoft.com/office/officeart/2005/8/layout/vList2"/>
    <dgm:cxn modelId="{6F234781-FFAB-49DF-8A91-DC6637CB398D}" type="presParOf" srcId="{892FD79A-4FC5-4F7E-9D2E-4B048E7DA2BA}" destId="{13AEA593-80E3-4D5B-BC2B-D5F242CE6065}" srcOrd="2" destOrd="0" presId="urn:microsoft.com/office/officeart/2005/8/layout/vList2"/>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A9F730D-5080-4C6F-AC48-743C92ACC64F}"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hr-HR"/>
        </a:p>
      </dgm:t>
    </dgm:pt>
    <dgm:pt modelId="{D98AD364-6EB4-486C-A203-0E2984AFBFF9}">
      <dgm:prSet phldrT="[Tekst]" custT="1"/>
      <dgm:spPr/>
      <dgm:t>
        <a:bodyPr/>
        <a:lstStyle/>
        <a:p>
          <a:pPr algn="l"/>
          <a:r>
            <a:rPr lang="hr-HR" sz="1400" b="1" dirty="0"/>
            <a:t>ODABIR PROJEKTA NA FLAG – RAZINI</a:t>
          </a:r>
        </a:p>
        <a:p>
          <a:pPr algn="l"/>
          <a:r>
            <a:rPr lang="hr-HR" sz="1400" dirty="0"/>
            <a:t>-Administrativna kontrola</a:t>
          </a:r>
        </a:p>
        <a:p>
          <a:pPr algn="l"/>
          <a:r>
            <a:rPr lang="hr-HR" sz="1400" dirty="0"/>
            <a:t>-ocjenjivanje</a:t>
          </a:r>
        </a:p>
        <a:p>
          <a:pPr algn="l"/>
          <a:r>
            <a:rPr lang="hr-HR" sz="1400" dirty="0"/>
            <a:t>-odabir projekta</a:t>
          </a:r>
        </a:p>
        <a:p>
          <a:pPr algn="l"/>
          <a:r>
            <a:rPr lang="hr-HR" sz="1400" dirty="0"/>
            <a:t>-donošenje Odluke o odabiru projekta ili o odbijanju</a:t>
          </a:r>
        </a:p>
        <a:p>
          <a:pPr algn="l"/>
          <a:r>
            <a:rPr lang="hr-HR" sz="1400" dirty="0"/>
            <a:t>-prigovori na Odluke FLAG-a</a:t>
          </a:r>
        </a:p>
        <a:p>
          <a:pPr algn="ctr"/>
          <a:endParaRPr lang="hr-HR" sz="1400" dirty="0"/>
        </a:p>
      </dgm:t>
    </dgm:pt>
    <dgm:pt modelId="{980EEEE9-6AA7-4648-BD36-32C29C1901B6}" type="parTrans" cxnId="{219DB742-04E5-4775-B610-A23DEC77C0B0}">
      <dgm:prSet/>
      <dgm:spPr/>
      <dgm:t>
        <a:bodyPr/>
        <a:lstStyle/>
        <a:p>
          <a:endParaRPr lang="hr-HR"/>
        </a:p>
      </dgm:t>
    </dgm:pt>
    <dgm:pt modelId="{542A565D-D049-4E19-B2DF-F4CC0089FE1D}" type="sibTrans" cxnId="{219DB742-04E5-4775-B610-A23DEC77C0B0}">
      <dgm:prSet/>
      <dgm:spPr/>
      <dgm:t>
        <a:bodyPr/>
        <a:lstStyle/>
        <a:p>
          <a:endParaRPr lang="hr-HR"/>
        </a:p>
      </dgm:t>
    </dgm:pt>
    <dgm:pt modelId="{01CC8AAB-1B5F-4B4B-B2C2-2541C759CF96}">
      <dgm:prSet phldrT="[Tekst]" custT="1"/>
      <dgm:spPr/>
      <dgm:t>
        <a:bodyPr/>
        <a:lstStyle/>
        <a:p>
          <a:pPr algn="l"/>
          <a:r>
            <a:rPr lang="hr-HR" sz="1400" b="1" dirty="0"/>
            <a:t>PROVEDBA PROJEKTA</a:t>
          </a:r>
        </a:p>
        <a:p>
          <a:pPr algn="l"/>
          <a:r>
            <a:rPr lang="hr-HR" sz="1400" dirty="0"/>
            <a:t>-izvješće o napretku (dostavlja se FLAG-u svakih 6. mj. Nakon donošenja Odluka UT-a)</a:t>
          </a:r>
        </a:p>
        <a:p>
          <a:pPr algn="l"/>
          <a:r>
            <a:rPr lang="hr-HR" sz="1400" dirty="0"/>
            <a:t>-promjene u projektima (dostavlja se UT –u i na znanje FLAG-u)</a:t>
          </a:r>
        </a:p>
        <a:p>
          <a:pPr algn="l"/>
          <a:r>
            <a:rPr lang="hr-HR" sz="1400" dirty="0"/>
            <a:t>-podnošenja zahtjeva za isplatu ( FLAG-u , a on UT-U)</a:t>
          </a:r>
        </a:p>
        <a:p>
          <a:pPr algn="l"/>
          <a:r>
            <a:rPr lang="hr-HR" sz="1400" dirty="0"/>
            <a:t>-posjet operaciji i kontrola (FLAG i UT)</a:t>
          </a:r>
        </a:p>
      </dgm:t>
    </dgm:pt>
    <dgm:pt modelId="{D950506F-4E99-4FF2-8B19-4D03456322AF}" type="parTrans" cxnId="{A8F6BA38-39F6-4E8D-8780-7A649EE7CF9C}">
      <dgm:prSet/>
      <dgm:spPr/>
      <dgm:t>
        <a:bodyPr/>
        <a:lstStyle/>
        <a:p>
          <a:endParaRPr lang="hr-HR"/>
        </a:p>
      </dgm:t>
    </dgm:pt>
    <dgm:pt modelId="{6F751B02-4D8A-4B79-8430-31E54956D286}" type="sibTrans" cxnId="{A8F6BA38-39F6-4E8D-8780-7A649EE7CF9C}">
      <dgm:prSet/>
      <dgm:spPr/>
      <dgm:t>
        <a:bodyPr/>
        <a:lstStyle/>
        <a:p>
          <a:endParaRPr lang="hr-HR"/>
        </a:p>
      </dgm:t>
    </dgm:pt>
    <dgm:pt modelId="{21BFCB0B-63F6-4521-BC1F-405BE365E405}">
      <dgm:prSet phldrT="[Tekst]" custT="1"/>
      <dgm:spPr/>
      <dgm:t>
        <a:bodyPr/>
        <a:lstStyle/>
        <a:p>
          <a:pPr algn="l"/>
          <a:r>
            <a:rPr lang="hr-HR" sz="1400" b="1" dirty="0"/>
            <a:t>DODJELA POTPORE NA RAZINI – UT</a:t>
          </a:r>
        </a:p>
        <a:p>
          <a:pPr algn="l"/>
          <a:r>
            <a:rPr lang="hr-HR" sz="1400" dirty="0"/>
            <a:t>-Kontrola izvješća  FLAG-a</a:t>
          </a:r>
        </a:p>
        <a:p>
          <a:pPr algn="l"/>
          <a:r>
            <a:rPr lang="hr-HR" sz="1400" dirty="0"/>
            <a:t>-Donošenje Odluke o dodjeli sredstava ili o odbijanju</a:t>
          </a:r>
        </a:p>
        <a:p>
          <a:pPr algn="l"/>
          <a:r>
            <a:rPr lang="hr-HR" sz="1400" dirty="0"/>
            <a:t>-prigovori na Odluke UT-a</a:t>
          </a:r>
        </a:p>
      </dgm:t>
    </dgm:pt>
    <dgm:pt modelId="{A7FBC013-A80F-41A9-BBE6-897645A158A7}" type="parTrans" cxnId="{98092EC5-1C22-42C6-9883-379567461C9A}">
      <dgm:prSet/>
      <dgm:spPr/>
      <dgm:t>
        <a:bodyPr/>
        <a:lstStyle/>
        <a:p>
          <a:endParaRPr lang="hr-HR"/>
        </a:p>
      </dgm:t>
    </dgm:pt>
    <dgm:pt modelId="{789D1C30-4152-493F-B813-6C512E096E7A}" type="sibTrans" cxnId="{98092EC5-1C22-42C6-9883-379567461C9A}">
      <dgm:prSet/>
      <dgm:spPr/>
      <dgm:t>
        <a:bodyPr/>
        <a:lstStyle/>
        <a:p>
          <a:endParaRPr lang="hr-HR"/>
        </a:p>
      </dgm:t>
    </dgm:pt>
    <dgm:pt modelId="{B2930520-3D7E-4201-8DDC-33ABC61CD2B0}" type="pres">
      <dgm:prSet presAssocID="{6A9F730D-5080-4C6F-AC48-743C92ACC64F}" presName="Name0" presStyleCnt="0">
        <dgm:presLayoutVars>
          <dgm:dir/>
          <dgm:resizeHandles val="exact"/>
        </dgm:presLayoutVars>
      </dgm:prSet>
      <dgm:spPr/>
    </dgm:pt>
    <dgm:pt modelId="{3A3C93FB-E8EE-46DE-952D-7C1C0E726BE6}" type="pres">
      <dgm:prSet presAssocID="{D98AD364-6EB4-486C-A203-0E2984AFBFF9}" presName="node" presStyleLbl="node1" presStyleIdx="0" presStyleCnt="3" custScaleX="183596" custScaleY="168921" custRadScaleRad="77391" custRadScaleInc="-669">
        <dgm:presLayoutVars>
          <dgm:bulletEnabled val="1"/>
        </dgm:presLayoutVars>
      </dgm:prSet>
      <dgm:spPr/>
    </dgm:pt>
    <dgm:pt modelId="{414CC49E-B2BC-48EA-BAAA-02D62FEDEF1D}" type="pres">
      <dgm:prSet presAssocID="{542A565D-D049-4E19-B2DF-F4CC0089FE1D}" presName="sibTrans" presStyleLbl="sibTrans2D1" presStyleIdx="0" presStyleCnt="3"/>
      <dgm:spPr/>
    </dgm:pt>
    <dgm:pt modelId="{1948E2F6-3A81-4C13-9171-363911051651}" type="pres">
      <dgm:prSet presAssocID="{542A565D-D049-4E19-B2DF-F4CC0089FE1D}" presName="connectorText" presStyleLbl="sibTrans2D1" presStyleIdx="0" presStyleCnt="3"/>
      <dgm:spPr/>
    </dgm:pt>
    <dgm:pt modelId="{709D831C-1C07-4CBB-9600-6EB5D39C741E}" type="pres">
      <dgm:prSet presAssocID="{01CC8AAB-1B5F-4B4B-B2C2-2541C759CF96}" presName="node" presStyleLbl="node1" presStyleIdx="1" presStyleCnt="3" custScaleY="159381" custRadScaleRad="99264" custRadScaleInc="-19427">
        <dgm:presLayoutVars>
          <dgm:bulletEnabled val="1"/>
        </dgm:presLayoutVars>
      </dgm:prSet>
      <dgm:spPr/>
    </dgm:pt>
    <dgm:pt modelId="{5D6BB499-3B64-426E-925C-D1D2FDFF5C7B}" type="pres">
      <dgm:prSet presAssocID="{6F751B02-4D8A-4B79-8430-31E54956D286}" presName="sibTrans" presStyleLbl="sibTrans2D1" presStyleIdx="1" presStyleCnt="3"/>
      <dgm:spPr/>
    </dgm:pt>
    <dgm:pt modelId="{C64E81A0-5D34-4860-BD1B-FDA961BE92E1}" type="pres">
      <dgm:prSet presAssocID="{6F751B02-4D8A-4B79-8430-31E54956D286}" presName="connectorText" presStyleLbl="sibTrans2D1" presStyleIdx="1" presStyleCnt="3"/>
      <dgm:spPr/>
    </dgm:pt>
    <dgm:pt modelId="{6ACAB9D9-1C46-4466-90CF-56FA68EE6776}" type="pres">
      <dgm:prSet presAssocID="{21BFCB0B-63F6-4521-BC1F-405BE365E405}" presName="node" presStyleLbl="node1" presStyleIdx="2" presStyleCnt="3" custScaleX="126028" custScaleY="150110" custRadScaleRad="91980" custRadScaleInc="13123">
        <dgm:presLayoutVars>
          <dgm:bulletEnabled val="1"/>
        </dgm:presLayoutVars>
      </dgm:prSet>
      <dgm:spPr/>
    </dgm:pt>
    <dgm:pt modelId="{CD8BEC45-F705-4B8F-A679-A9B4A053F034}" type="pres">
      <dgm:prSet presAssocID="{789D1C30-4152-493F-B813-6C512E096E7A}" presName="sibTrans" presStyleLbl="sibTrans2D1" presStyleIdx="2" presStyleCnt="3"/>
      <dgm:spPr/>
    </dgm:pt>
    <dgm:pt modelId="{F5B61FCB-8462-46D0-B1B5-44529DE7AD6F}" type="pres">
      <dgm:prSet presAssocID="{789D1C30-4152-493F-B813-6C512E096E7A}" presName="connectorText" presStyleLbl="sibTrans2D1" presStyleIdx="2" presStyleCnt="3"/>
      <dgm:spPr/>
    </dgm:pt>
  </dgm:ptLst>
  <dgm:cxnLst>
    <dgm:cxn modelId="{2210380E-8F69-4B87-9B68-408E59656591}" type="presOf" srcId="{21BFCB0B-63F6-4521-BC1F-405BE365E405}" destId="{6ACAB9D9-1C46-4466-90CF-56FA68EE6776}" srcOrd="0" destOrd="0" presId="urn:microsoft.com/office/officeart/2005/8/layout/cycle7"/>
    <dgm:cxn modelId="{E2E56D0F-F1FA-4D07-BFC6-E84D6AA289E6}" type="presOf" srcId="{789D1C30-4152-493F-B813-6C512E096E7A}" destId="{CD8BEC45-F705-4B8F-A679-A9B4A053F034}" srcOrd="0" destOrd="0" presId="urn:microsoft.com/office/officeart/2005/8/layout/cycle7"/>
    <dgm:cxn modelId="{A8F6BA38-39F6-4E8D-8780-7A649EE7CF9C}" srcId="{6A9F730D-5080-4C6F-AC48-743C92ACC64F}" destId="{01CC8AAB-1B5F-4B4B-B2C2-2541C759CF96}" srcOrd="1" destOrd="0" parTransId="{D950506F-4E99-4FF2-8B19-4D03456322AF}" sibTransId="{6F751B02-4D8A-4B79-8430-31E54956D286}"/>
    <dgm:cxn modelId="{6EE1E13A-2E1A-40DC-AC38-543AFA0D3D7A}" type="presOf" srcId="{D98AD364-6EB4-486C-A203-0E2984AFBFF9}" destId="{3A3C93FB-E8EE-46DE-952D-7C1C0E726BE6}" srcOrd="0" destOrd="0" presId="urn:microsoft.com/office/officeart/2005/8/layout/cycle7"/>
    <dgm:cxn modelId="{219DB742-04E5-4775-B610-A23DEC77C0B0}" srcId="{6A9F730D-5080-4C6F-AC48-743C92ACC64F}" destId="{D98AD364-6EB4-486C-A203-0E2984AFBFF9}" srcOrd="0" destOrd="0" parTransId="{980EEEE9-6AA7-4648-BD36-32C29C1901B6}" sibTransId="{542A565D-D049-4E19-B2DF-F4CC0089FE1D}"/>
    <dgm:cxn modelId="{A9FA164A-E7F9-4421-94C4-527A03F19B53}" type="presOf" srcId="{542A565D-D049-4E19-B2DF-F4CC0089FE1D}" destId="{414CC49E-B2BC-48EA-BAAA-02D62FEDEF1D}" srcOrd="0" destOrd="0" presId="urn:microsoft.com/office/officeart/2005/8/layout/cycle7"/>
    <dgm:cxn modelId="{3EA1F796-428F-4020-BE73-485A546375B6}" type="presOf" srcId="{6A9F730D-5080-4C6F-AC48-743C92ACC64F}" destId="{B2930520-3D7E-4201-8DDC-33ABC61CD2B0}" srcOrd="0" destOrd="0" presId="urn:microsoft.com/office/officeart/2005/8/layout/cycle7"/>
    <dgm:cxn modelId="{4E76DCA9-5D82-43FD-82FD-E031B4A66E04}" type="presOf" srcId="{542A565D-D049-4E19-B2DF-F4CC0089FE1D}" destId="{1948E2F6-3A81-4C13-9171-363911051651}" srcOrd="1" destOrd="0" presId="urn:microsoft.com/office/officeart/2005/8/layout/cycle7"/>
    <dgm:cxn modelId="{AB65CAB1-CF8C-4D44-8D67-9EE6E48F693B}" type="presOf" srcId="{6F751B02-4D8A-4B79-8430-31E54956D286}" destId="{5D6BB499-3B64-426E-925C-D1D2FDFF5C7B}" srcOrd="0" destOrd="0" presId="urn:microsoft.com/office/officeart/2005/8/layout/cycle7"/>
    <dgm:cxn modelId="{4255CDB2-96DF-49B6-A5DB-75E8452B2F2B}" type="presOf" srcId="{789D1C30-4152-493F-B813-6C512E096E7A}" destId="{F5B61FCB-8462-46D0-B1B5-44529DE7AD6F}" srcOrd="1" destOrd="0" presId="urn:microsoft.com/office/officeart/2005/8/layout/cycle7"/>
    <dgm:cxn modelId="{96B828B8-F229-4731-B5D6-9508EA0E19D8}" type="presOf" srcId="{6F751B02-4D8A-4B79-8430-31E54956D286}" destId="{C64E81A0-5D34-4860-BD1B-FDA961BE92E1}" srcOrd="1" destOrd="0" presId="urn:microsoft.com/office/officeart/2005/8/layout/cycle7"/>
    <dgm:cxn modelId="{98092EC5-1C22-42C6-9883-379567461C9A}" srcId="{6A9F730D-5080-4C6F-AC48-743C92ACC64F}" destId="{21BFCB0B-63F6-4521-BC1F-405BE365E405}" srcOrd="2" destOrd="0" parTransId="{A7FBC013-A80F-41A9-BBE6-897645A158A7}" sibTransId="{789D1C30-4152-493F-B813-6C512E096E7A}"/>
    <dgm:cxn modelId="{0450DFCB-3608-4499-B669-95E627E9FC28}" type="presOf" srcId="{01CC8AAB-1B5F-4B4B-B2C2-2541C759CF96}" destId="{709D831C-1C07-4CBB-9600-6EB5D39C741E}" srcOrd="0" destOrd="0" presId="urn:microsoft.com/office/officeart/2005/8/layout/cycle7"/>
    <dgm:cxn modelId="{6F120070-F248-4E94-9975-7DCB320C27CF}" type="presParOf" srcId="{B2930520-3D7E-4201-8DDC-33ABC61CD2B0}" destId="{3A3C93FB-E8EE-46DE-952D-7C1C0E726BE6}" srcOrd="0" destOrd="0" presId="urn:microsoft.com/office/officeart/2005/8/layout/cycle7"/>
    <dgm:cxn modelId="{16B3A047-FD4D-4D57-91FF-846B8E52C123}" type="presParOf" srcId="{B2930520-3D7E-4201-8DDC-33ABC61CD2B0}" destId="{414CC49E-B2BC-48EA-BAAA-02D62FEDEF1D}" srcOrd="1" destOrd="0" presId="urn:microsoft.com/office/officeart/2005/8/layout/cycle7"/>
    <dgm:cxn modelId="{FA34ECCA-2BCC-4204-9D34-690E2A636DDD}" type="presParOf" srcId="{414CC49E-B2BC-48EA-BAAA-02D62FEDEF1D}" destId="{1948E2F6-3A81-4C13-9171-363911051651}" srcOrd="0" destOrd="0" presId="urn:microsoft.com/office/officeart/2005/8/layout/cycle7"/>
    <dgm:cxn modelId="{430BED90-44F9-4824-BF92-0E0D12D9DC1D}" type="presParOf" srcId="{B2930520-3D7E-4201-8DDC-33ABC61CD2B0}" destId="{709D831C-1C07-4CBB-9600-6EB5D39C741E}" srcOrd="2" destOrd="0" presId="urn:microsoft.com/office/officeart/2005/8/layout/cycle7"/>
    <dgm:cxn modelId="{1D8B12F7-FCD8-40A8-9788-914233D8DD3B}" type="presParOf" srcId="{B2930520-3D7E-4201-8DDC-33ABC61CD2B0}" destId="{5D6BB499-3B64-426E-925C-D1D2FDFF5C7B}" srcOrd="3" destOrd="0" presId="urn:microsoft.com/office/officeart/2005/8/layout/cycle7"/>
    <dgm:cxn modelId="{D2BE04C4-F34D-4B14-874F-1779C2AC22A5}" type="presParOf" srcId="{5D6BB499-3B64-426E-925C-D1D2FDFF5C7B}" destId="{C64E81A0-5D34-4860-BD1B-FDA961BE92E1}" srcOrd="0" destOrd="0" presId="urn:microsoft.com/office/officeart/2005/8/layout/cycle7"/>
    <dgm:cxn modelId="{E15809F2-99B1-4165-BE03-C4D104C08FC4}" type="presParOf" srcId="{B2930520-3D7E-4201-8DDC-33ABC61CD2B0}" destId="{6ACAB9D9-1C46-4466-90CF-56FA68EE6776}" srcOrd="4" destOrd="0" presId="urn:microsoft.com/office/officeart/2005/8/layout/cycle7"/>
    <dgm:cxn modelId="{A15A8A85-B54D-44F4-809D-054A62AD90F5}" type="presParOf" srcId="{B2930520-3D7E-4201-8DDC-33ABC61CD2B0}" destId="{CD8BEC45-F705-4B8F-A679-A9B4A053F034}" srcOrd="5" destOrd="0" presId="urn:microsoft.com/office/officeart/2005/8/layout/cycle7"/>
    <dgm:cxn modelId="{78B79B29-0332-40B0-BDDE-4C43D0285069}" type="presParOf" srcId="{CD8BEC45-F705-4B8F-A679-A9B4A053F034}" destId="{F5B61FCB-8462-46D0-B1B5-44529DE7AD6F}"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0A6723-F1F7-431A-AA16-E3FD06D9FF17}">
      <dsp:nvSpPr>
        <dsp:cNvPr id="0" name=""/>
        <dsp:cNvSpPr/>
      </dsp:nvSpPr>
      <dsp:spPr>
        <a:xfrm>
          <a:off x="10634" y="0"/>
          <a:ext cx="2496339" cy="2679404"/>
        </a:xfrm>
        <a:prstGeom prst="triangle">
          <a:avLst/>
        </a:prstGeom>
        <a:solidFill>
          <a:schemeClr val="accent6">
            <a:lumMod val="60000"/>
            <a:lumOff val="40000"/>
          </a:schemeClr>
        </a:solidFill>
        <a:ln w="12700" cap="flat" cmpd="sng" algn="ctr">
          <a:solidFill>
            <a:schemeClr val="accent5">
              <a:lumMod val="50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B32344-8408-45A6-9E29-02160A3BE466}">
      <dsp:nvSpPr>
        <dsp:cNvPr id="0" name=""/>
        <dsp:cNvSpPr/>
      </dsp:nvSpPr>
      <dsp:spPr>
        <a:xfrm>
          <a:off x="1248169" y="269379"/>
          <a:ext cx="1622621" cy="6342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r-HR" sz="2000" kern="1200" dirty="0"/>
            <a:t>LRSR Tri mora</a:t>
          </a:r>
        </a:p>
      </dsp:txBody>
      <dsp:txXfrm>
        <a:off x="1279131" y="300341"/>
        <a:ext cx="1560697" cy="572341"/>
      </dsp:txXfrm>
    </dsp:sp>
    <dsp:sp modelId="{2468AFB4-FB27-4FDB-9127-2F180A8DDF93}">
      <dsp:nvSpPr>
        <dsp:cNvPr id="0" name=""/>
        <dsp:cNvSpPr/>
      </dsp:nvSpPr>
      <dsp:spPr>
        <a:xfrm>
          <a:off x="1248169" y="982928"/>
          <a:ext cx="1622621" cy="6342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r-HR" sz="2000" kern="1200" dirty="0"/>
            <a:t>SC1</a:t>
          </a:r>
        </a:p>
      </dsp:txBody>
      <dsp:txXfrm>
        <a:off x="1279131" y="1013890"/>
        <a:ext cx="1560697" cy="572341"/>
      </dsp:txXfrm>
    </dsp:sp>
    <dsp:sp modelId="{BE25C813-822C-462D-9132-031C1F418FF5}">
      <dsp:nvSpPr>
        <dsp:cNvPr id="0" name=""/>
        <dsp:cNvSpPr/>
      </dsp:nvSpPr>
      <dsp:spPr>
        <a:xfrm>
          <a:off x="1248169" y="1696476"/>
          <a:ext cx="1622621" cy="634265"/>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hr-HR" sz="2000" kern="1200" dirty="0"/>
            <a:t>Mjera 1.2</a:t>
          </a:r>
        </a:p>
      </dsp:txBody>
      <dsp:txXfrm>
        <a:off x="1279131" y="1727438"/>
        <a:ext cx="1560697" cy="5723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F03AD-23DF-4767-87F9-DA9B96401304}">
      <dsp:nvSpPr>
        <dsp:cNvPr id="0" name=""/>
        <dsp:cNvSpPr/>
      </dsp:nvSpPr>
      <dsp:spPr>
        <a:xfrm>
          <a:off x="0" y="16453"/>
          <a:ext cx="4582633"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hr-HR" sz="1500" kern="1200"/>
            <a:t>Najniži iznos javne potpore po projektu: 500,00 EUR odnosno 3.773,50 HRK</a:t>
          </a:r>
        </a:p>
      </dsp:txBody>
      <dsp:txXfrm>
        <a:off x="40962" y="57415"/>
        <a:ext cx="4500709" cy="757185"/>
      </dsp:txXfrm>
    </dsp:sp>
    <dsp:sp modelId="{886AEB7F-ABD8-4768-B9AD-DFDF1DBD5A79}">
      <dsp:nvSpPr>
        <dsp:cNvPr id="0" name=""/>
        <dsp:cNvSpPr/>
      </dsp:nvSpPr>
      <dsp:spPr>
        <a:xfrm>
          <a:off x="0" y="898762"/>
          <a:ext cx="4582633" cy="83910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hr-HR" sz="1500" kern="1200"/>
            <a:t>Najviši iznos javne potpore po projektu: 50.000,00 EUR odnosno 377.350,00 HRK </a:t>
          </a:r>
          <a:br>
            <a:rPr lang="hr-HR" sz="1500" kern="1200"/>
          </a:br>
          <a:endParaRPr lang="hr-HR" sz="1500" kern="1200"/>
        </a:p>
      </dsp:txBody>
      <dsp:txXfrm>
        <a:off x="40962" y="939724"/>
        <a:ext cx="4500709" cy="7571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C7477-36A6-4F27-BE5E-CB97461BEB15}">
      <dsp:nvSpPr>
        <dsp:cNvPr id="0" name=""/>
        <dsp:cNvSpPr/>
      </dsp:nvSpPr>
      <dsp:spPr>
        <a:xfrm>
          <a:off x="0" y="4778"/>
          <a:ext cx="5087956" cy="359774"/>
        </a:xfrm>
        <a:prstGeom prst="round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hr-HR" sz="1500" kern="1200" dirty="0"/>
            <a:t>KRITERIJ                                                           INTENZITET POTPORE</a:t>
          </a:r>
        </a:p>
      </dsp:txBody>
      <dsp:txXfrm>
        <a:off x="17563" y="22341"/>
        <a:ext cx="5052830" cy="3246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39F38-2975-4806-AA6B-BF53EF4490FB}">
      <dsp:nvSpPr>
        <dsp:cNvPr id="0" name=""/>
        <dsp:cNvSpPr/>
      </dsp:nvSpPr>
      <dsp:spPr>
        <a:xfrm>
          <a:off x="0" y="0"/>
          <a:ext cx="3253562"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r-HR" sz="1600" kern="1200"/>
            <a:t>OSNOVNI INTENZITET JAVNE POTPORE</a:t>
          </a:r>
        </a:p>
      </dsp:txBody>
      <dsp:txXfrm>
        <a:off x="31070" y="31070"/>
        <a:ext cx="3191422" cy="574340"/>
      </dsp:txXfrm>
    </dsp:sp>
    <dsp:sp modelId="{F29BE629-0976-4098-9CB3-53583CF9C8F3}">
      <dsp:nvSpPr>
        <dsp:cNvPr id="0" name=""/>
        <dsp:cNvSpPr/>
      </dsp:nvSpPr>
      <dsp:spPr>
        <a:xfrm>
          <a:off x="0" y="715537"/>
          <a:ext cx="3253562"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hr-HR" sz="1600" kern="1200"/>
            <a:t>PROJEKTI VEZANI UZ MALI PRIOBALNI RIBILOV</a:t>
          </a:r>
        </a:p>
      </dsp:txBody>
      <dsp:txXfrm>
        <a:off x="31070" y="746607"/>
        <a:ext cx="3191422" cy="5743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4CC3A-7D32-424F-BA09-5D4241B1D68A}">
      <dsp:nvSpPr>
        <dsp:cNvPr id="0" name=""/>
        <dsp:cNvSpPr/>
      </dsp:nvSpPr>
      <dsp:spPr>
        <a:xfrm>
          <a:off x="0" y="3732"/>
          <a:ext cx="1222745" cy="59962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r-HR" sz="2500" kern="1200" dirty="0"/>
            <a:t>50%</a:t>
          </a:r>
        </a:p>
      </dsp:txBody>
      <dsp:txXfrm>
        <a:off x="29271" y="33003"/>
        <a:ext cx="1164203" cy="541083"/>
      </dsp:txXfrm>
    </dsp:sp>
    <dsp:sp modelId="{13AEA593-80E3-4D5B-BC2B-D5F242CE6065}">
      <dsp:nvSpPr>
        <dsp:cNvPr id="0" name=""/>
        <dsp:cNvSpPr/>
      </dsp:nvSpPr>
      <dsp:spPr>
        <a:xfrm>
          <a:off x="0" y="675357"/>
          <a:ext cx="1222745" cy="599625"/>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hr-HR" sz="2500" kern="1200"/>
            <a:t>80%</a:t>
          </a:r>
        </a:p>
      </dsp:txBody>
      <dsp:txXfrm>
        <a:off x="29271" y="704628"/>
        <a:ext cx="1164203" cy="5410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3C93FB-E8EE-46DE-952D-7C1C0E726BE6}">
      <dsp:nvSpPr>
        <dsp:cNvPr id="0" name=""/>
        <dsp:cNvSpPr/>
      </dsp:nvSpPr>
      <dsp:spPr>
        <a:xfrm>
          <a:off x="2879157" y="159933"/>
          <a:ext cx="5266326" cy="242269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hr-HR" sz="1400" b="1" kern="1200" dirty="0"/>
            <a:t>ODABIR PROJEKTA NA FLAG – RAZINI</a:t>
          </a:r>
        </a:p>
        <a:p>
          <a:pPr marL="0" lvl="0" indent="0" algn="l" defTabSz="622300">
            <a:lnSpc>
              <a:spcPct val="90000"/>
            </a:lnSpc>
            <a:spcBef>
              <a:spcPct val="0"/>
            </a:spcBef>
            <a:spcAft>
              <a:spcPct val="35000"/>
            </a:spcAft>
            <a:buNone/>
          </a:pPr>
          <a:r>
            <a:rPr lang="hr-HR" sz="1400" kern="1200" dirty="0"/>
            <a:t>-Administrativna kontrola</a:t>
          </a:r>
        </a:p>
        <a:p>
          <a:pPr marL="0" lvl="0" indent="0" algn="l" defTabSz="622300">
            <a:lnSpc>
              <a:spcPct val="90000"/>
            </a:lnSpc>
            <a:spcBef>
              <a:spcPct val="0"/>
            </a:spcBef>
            <a:spcAft>
              <a:spcPct val="35000"/>
            </a:spcAft>
            <a:buNone/>
          </a:pPr>
          <a:r>
            <a:rPr lang="hr-HR" sz="1400" kern="1200" dirty="0"/>
            <a:t>-ocjenjivanje</a:t>
          </a:r>
        </a:p>
        <a:p>
          <a:pPr marL="0" lvl="0" indent="0" algn="l" defTabSz="622300">
            <a:lnSpc>
              <a:spcPct val="90000"/>
            </a:lnSpc>
            <a:spcBef>
              <a:spcPct val="0"/>
            </a:spcBef>
            <a:spcAft>
              <a:spcPct val="35000"/>
            </a:spcAft>
            <a:buNone/>
          </a:pPr>
          <a:r>
            <a:rPr lang="hr-HR" sz="1400" kern="1200" dirty="0"/>
            <a:t>-odabir projekta</a:t>
          </a:r>
        </a:p>
        <a:p>
          <a:pPr marL="0" lvl="0" indent="0" algn="l" defTabSz="622300">
            <a:lnSpc>
              <a:spcPct val="90000"/>
            </a:lnSpc>
            <a:spcBef>
              <a:spcPct val="0"/>
            </a:spcBef>
            <a:spcAft>
              <a:spcPct val="35000"/>
            </a:spcAft>
            <a:buNone/>
          </a:pPr>
          <a:r>
            <a:rPr lang="hr-HR" sz="1400" kern="1200" dirty="0"/>
            <a:t>-donošenje Odluke o odabiru projekta ili o odbijanju</a:t>
          </a:r>
        </a:p>
        <a:p>
          <a:pPr marL="0" lvl="0" indent="0" algn="l" defTabSz="622300">
            <a:lnSpc>
              <a:spcPct val="90000"/>
            </a:lnSpc>
            <a:spcBef>
              <a:spcPct val="0"/>
            </a:spcBef>
            <a:spcAft>
              <a:spcPct val="35000"/>
            </a:spcAft>
            <a:buNone/>
          </a:pPr>
          <a:r>
            <a:rPr lang="hr-HR" sz="1400" kern="1200" dirty="0"/>
            <a:t>-prigovori na Odluke FLAG-a</a:t>
          </a:r>
        </a:p>
        <a:p>
          <a:pPr marL="0" lvl="0" indent="0" algn="ctr" defTabSz="622300">
            <a:lnSpc>
              <a:spcPct val="90000"/>
            </a:lnSpc>
            <a:spcBef>
              <a:spcPct val="0"/>
            </a:spcBef>
            <a:spcAft>
              <a:spcPct val="35000"/>
            </a:spcAft>
            <a:buNone/>
          </a:pPr>
          <a:endParaRPr lang="hr-HR" sz="1400" kern="1200" dirty="0"/>
        </a:p>
      </dsp:txBody>
      <dsp:txXfrm>
        <a:off x="2950115" y="230891"/>
        <a:ext cx="5124410" cy="2280775"/>
      </dsp:txXfrm>
    </dsp:sp>
    <dsp:sp modelId="{414CC49E-B2BC-48EA-BAAA-02D62FEDEF1D}">
      <dsp:nvSpPr>
        <dsp:cNvPr id="0" name=""/>
        <dsp:cNvSpPr/>
      </dsp:nvSpPr>
      <dsp:spPr>
        <a:xfrm rot="2934023">
          <a:off x="6510691" y="2639863"/>
          <a:ext cx="654437" cy="5019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a:off x="6661284" y="2740258"/>
        <a:ext cx="353252" cy="301185"/>
      </dsp:txXfrm>
    </dsp:sp>
    <dsp:sp modelId="{709D831C-1C07-4CBB-9600-6EB5D39C741E}">
      <dsp:nvSpPr>
        <dsp:cNvPr id="0" name=""/>
        <dsp:cNvSpPr/>
      </dsp:nvSpPr>
      <dsp:spPr>
        <a:xfrm>
          <a:off x="6669605" y="3199078"/>
          <a:ext cx="2868431" cy="228586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hr-HR" sz="1400" b="1" kern="1200" dirty="0"/>
            <a:t>PROVEDBA PROJEKTA</a:t>
          </a:r>
        </a:p>
        <a:p>
          <a:pPr marL="0" lvl="0" indent="0" algn="l" defTabSz="622300">
            <a:lnSpc>
              <a:spcPct val="90000"/>
            </a:lnSpc>
            <a:spcBef>
              <a:spcPct val="0"/>
            </a:spcBef>
            <a:spcAft>
              <a:spcPct val="35000"/>
            </a:spcAft>
            <a:buNone/>
          </a:pPr>
          <a:r>
            <a:rPr lang="hr-HR" sz="1400" kern="1200" dirty="0"/>
            <a:t>-izvješće o napretku (dostavlja se FLAG-u svakih 6. mj. Nakon donošenja Odluka UT-a)</a:t>
          </a:r>
        </a:p>
        <a:p>
          <a:pPr marL="0" lvl="0" indent="0" algn="l" defTabSz="622300">
            <a:lnSpc>
              <a:spcPct val="90000"/>
            </a:lnSpc>
            <a:spcBef>
              <a:spcPct val="0"/>
            </a:spcBef>
            <a:spcAft>
              <a:spcPct val="35000"/>
            </a:spcAft>
            <a:buNone/>
          </a:pPr>
          <a:r>
            <a:rPr lang="hr-HR" sz="1400" kern="1200" dirty="0"/>
            <a:t>-promjene u projektima (dostavlja se UT –u i na znanje FLAG-u)</a:t>
          </a:r>
        </a:p>
        <a:p>
          <a:pPr marL="0" lvl="0" indent="0" algn="l" defTabSz="622300">
            <a:lnSpc>
              <a:spcPct val="90000"/>
            </a:lnSpc>
            <a:spcBef>
              <a:spcPct val="0"/>
            </a:spcBef>
            <a:spcAft>
              <a:spcPct val="35000"/>
            </a:spcAft>
            <a:buNone/>
          </a:pPr>
          <a:r>
            <a:rPr lang="hr-HR" sz="1400" kern="1200" dirty="0"/>
            <a:t>-podnošenja zahtjeva za isplatu ( FLAG-u , a on UT-U)</a:t>
          </a:r>
        </a:p>
        <a:p>
          <a:pPr marL="0" lvl="0" indent="0" algn="l" defTabSz="622300">
            <a:lnSpc>
              <a:spcPct val="90000"/>
            </a:lnSpc>
            <a:spcBef>
              <a:spcPct val="0"/>
            </a:spcBef>
            <a:spcAft>
              <a:spcPct val="35000"/>
            </a:spcAft>
            <a:buNone/>
          </a:pPr>
          <a:r>
            <a:rPr lang="hr-HR" sz="1400" kern="1200" dirty="0"/>
            <a:t>-posjet operaciji i kontrola (FLAG i UT)</a:t>
          </a:r>
        </a:p>
      </dsp:txBody>
      <dsp:txXfrm>
        <a:off x="6736556" y="3266029"/>
        <a:ext cx="2734529" cy="2151965"/>
      </dsp:txXfrm>
    </dsp:sp>
    <dsp:sp modelId="{5D6BB499-3B64-426E-925C-D1D2FDFF5C7B}">
      <dsp:nvSpPr>
        <dsp:cNvPr id="0" name=""/>
        <dsp:cNvSpPr/>
      </dsp:nvSpPr>
      <dsp:spPr>
        <a:xfrm rot="10734790">
          <a:off x="5509827" y="4134027"/>
          <a:ext cx="654437" cy="5019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rot="10800000">
        <a:off x="5660419" y="4234422"/>
        <a:ext cx="353252" cy="301185"/>
      </dsp:txXfrm>
    </dsp:sp>
    <dsp:sp modelId="{6ACAB9D9-1C46-4466-90CF-56FA68EE6776}">
      <dsp:nvSpPr>
        <dsp:cNvPr id="0" name=""/>
        <dsp:cNvSpPr/>
      </dsp:nvSpPr>
      <dsp:spPr>
        <a:xfrm>
          <a:off x="1389460" y="3358649"/>
          <a:ext cx="3615027" cy="215290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hr-HR" sz="1400" b="1" kern="1200" dirty="0"/>
            <a:t>DODJELA POTPORE NA RAZINI – UT</a:t>
          </a:r>
        </a:p>
        <a:p>
          <a:pPr marL="0" lvl="0" indent="0" algn="l" defTabSz="622300">
            <a:lnSpc>
              <a:spcPct val="90000"/>
            </a:lnSpc>
            <a:spcBef>
              <a:spcPct val="0"/>
            </a:spcBef>
            <a:spcAft>
              <a:spcPct val="35000"/>
            </a:spcAft>
            <a:buNone/>
          </a:pPr>
          <a:r>
            <a:rPr lang="hr-HR" sz="1400" kern="1200" dirty="0"/>
            <a:t>-Kontrola izvješća  FLAG-a</a:t>
          </a:r>
        </a:p>
        <a:p>
          <a:pPr marL="0" lvl="0" indent="0" algn="l" defTabSz="622300">
            <a:lnSpc>
              <a:spcPct val="90000"/>
            </a:lnSpc>
            <a:spcBef>
              <a:spcPct val="0"/>
            </a:spcBef>
            <a:spcAft>
              <a:spcPct val="35000"/>
            </a:spcAft>
            <a:buNone/>
          </a:pPr>
          <a:r>
            <a:rPr lang="hr-HR" sz="1400" kern="1200" dirty="0"/>
            <a:t>-Donošenje Odluke o dodjeli sredstava ili o odbijanju</a:t>
          </a:r>
        </a:p>
        <a:p>
          <a:pPr marL="0" lvl="0" indent="0" algn="l" defTabSz="622300">
            <a:lnSpc>
              <a:spcPct val="90000"/>
            </a:lnSpc>
            <a:spcBef>
              <a:spcPct val="0"/>
            </a:spcBef>
            <a:spcAft>
              <a:spcPct val="35000"/>
            </a:spcAft>
            <a:buNone/>
          </a:pPr>
          <a:r>
            <a:rPr lang="hr-HR" sz="1400" kern="1200" dirty="0"/>
            <a:t>-prigovori na Odluke UT-a</a:t>
          </a:r>
        </a:p>
      </dsp:txBody>
      <dsp:txXfrm>
        <a:off x="1452516" y="3421705"/>
        <a:ext cx="3488915" cy="2026789"/>
      </dsp:txXfrm>
    </dsp:sp>
    <dsp:sp modelId="{CD8BEC45-F705-4B8F-A679-A9B4A053F034}">
      <dsp:nvSpPr>
        <dsp:cNvPr id="0" name=""/>
        <dsp:cNvSpPr/>
      </dsp:nvSpPr>
      <dsp:spPr>
        <a:xfrm rot="18424713">
          <a:off x="3976457" y="2719649"/>
          <a:ext cx="654437" cy="501975"/>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hr-HR" sz="2100" kern="1200"/>
        </a:p>
      </dsp:txBody>
      <dsp:txXfrm>
        <a:off x="4127050" y="2820044"/>
        <a:ext cx="353252" cy="301185"/>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E8E7DAA-7C3C-4B25-AB12-572E5F9969A9}"/>
              </a:ext>
            </a:extLst>
          </p:cNvPr>
          <p:cNvSpPr>
            <a:spLocks noGrp="1"/>
          </p:cNvSpPr>
          <p:nvPr>
            <p:ph type="ctrTitle"/>
          </p:nvPr>
        </p:nvSpPr>
        <p:spPr>
          <a:xfrm>
            <a:off x="1524000" y="1122363"/>
            <a:ext cx="9144000" cy="2387600"/>
          </a:xfrm>
        </p:spPr>
        <p:txBody>
          <a:bodyPr anchor="b"/>
          <a:lstStyle>
            <a:lvl1pPr algn="ctr">
              <a:defRPr sz="6000"/>
            </a:lvl1pPr>
          </a:lstStyle>
          <a:p>
            <a:r>
              <a:rPr lang="hr-HR"/>
              <a:t>Kliknite da biste uredili stil naslova matrice</a:t>
            </a:r>
          </a:p>
        </p:txBody>
      </p:sp>
      <p:sp>
        <p:nvSpPr>
          <p:cNvPr id="3" name="Podnaslov 2">
            <a:extLst>
              <a:ext uri="{FF2B5EF4-FFF2-40B4-BE49-F238E27FC236}">
                <a16:creationId xmlns:a16="http://schemas.microsoft.com/office/drawing/2014/main" id="{1A0D7D70-DF0D-4AB8-89EE-0C4B7929CA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r-HR"/>
              <a:t>Kliknite da biste uredili stil podnaslova matrice</a:t>
            </a:r>
          </a:p>
        </p:txBody>
      </p:sp>
      <p:sp>
        <p:nvSpPr>
          <p:cNvPr id="4" name="Rezervirano mjesto datuma 3">
            <a:extLst>
              <a:ext uri="{FF2B5EF4-FFF2-40B4-BE49-F238E27FC236}">
                <a16:creationId xmlns:a16="http://schemas.microsoft.com/office/drawing/2014/main" id="{C6A15DE0-357D-4B3D-8350-E728899167D6}"/>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FB4E8E1E-A2E8-47FD-A91E-87A887376AC1}"/>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FAF50FFB-0803-412F-B913-9BCA0B1409A8}"/>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2947346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304D2C6-DC87-41EF-A3E2-F9B12F2F6D4F}"/>
              </a:ext>
            </a:extLst>
          </p:cNvPr>
          <p:cNvSpPr>
            <a:spLocks noGrp="1"/>
          </p:cNvSpPr>
          <p:nvPr>
            <p:ph type="title"/>
          </p:nvPr>
        </p:nvSpPr>
        <p:spPr/>
        <p:txBody>
          <a:bodyPr/>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FC0B425F-1C0A-4DE3-8FD0-6FB5CF898D80}"/>
              </a:ext>
            </a:extLst>
          </p:cNvPr>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F58AD828-D7C2-4015-B055-F8BA5325C7CE}"/>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5FE422D7-59CD-41FD-8A79-34DB8B9F3DAA}"/>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2FA90E4E-D917-432E-AB4F-4004CAF1CF42}"/>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3866861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a:extLst>
              <a:ext uri="{FF2B5EF4-FFF2-40B4-BE49-F238E27FC236}">
                <a16:creationId xmlns:a16="http://schemas.microsoft.com/office/drawing/2014/main" id="{6FFC7645-ADDE-4943-90A1-A485BC756C70}"/>
              </a:ext>
            </a:extLst>
          </p:cNvPr>
          <p:cNvSpPr>
            <a:spLocks noGrp="1"/>
          </p:cNvSpPr>
          <p:nvPr>
            <p:ph type="title" orient="vert"/>
          </p:nvPr>
        </p:nvSpPr>
        <p:spPr>
          <a:xfrm>
            <a:off x="8724900" y="365125"/>
            <a:ext cx="2628900" cy="5811838"/>
          </a:xfrm>
        </p:spPr>
        <p:txBody>
          <a:bodyPr vert="eaVert"/>
          <a:lstStyle/>
          <a:p>
            <a:r>
              <a:rPr lang="hr-HR"/>
              <a:t>Kliknite da biste uredili stil naslova matrice</a:t>
            </a:r>
          </a:p>
        </p:txBody>
      </p:sp>
      <p:sp>
        <p:nvSpPr>
          <p:cNvPr id="3" name="Rezervirano mjesto okomitog teksta 2">
            <a:extLst>
              <a:ext uri="{FF2B5EF4-FFF2-40B4-BE49-F238E27FC236}">
                <a16:creationId xmlns:a16="http://schemas.microsoft.com/office/drawing/2014/main" id="{F317C7D4-CB0F-43E2-AEA3-EB73CE742E51}"/>
              </a:ext>
            </a:extLst>
          </p:cNvPr>
          <p:cNvSpPr>
            <a:spLocks noGrp="1"/>
          </p:cNvSpPr>
          <p:nvPr>
            <p:ph type="body" orient="vert" idx="1"/>
          </p:nvPr>
        </p:nvSpPr>
        <p:spPr>
          <a:xfrm>
            <a:off x="838200" y="365125"/>
            <a:ext cx="7734300" cy="5811838"/>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6AB38141-3163-4DA9-A023-234CEF5EAC5C}"/>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E5788D0D-DB46-4046-A9C6-7C2865CD6278}"/>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DC5C4CFE-0FDC-44E7-891C-49CD37FC2E94}"/>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4191047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F865174-AEA0-402B-8DED-F29ABE1B83F7}"/>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021DFF84-FA3E-41EC-94EE-8AA25D8F849F}"/>
              </a:ext>
            </a:extLst>
          </p:cNvPr>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73439F2F-7224-4640-9B65-5EB21907215E}"/>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9042D7B5-B671-46B4-83BA-159AEACCD605}"/>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49A21FF5-2B12-440B-AA75-239E7123DDFC}"/>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295174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8BDC619-FD28-4415-9150-1D368D94ED60}"/>
              </a:ext>
            </a:extLst>
          </p:cNvPr>
          <p:cNvSpPr>
            <a:spLocks noGrp="1"/>
          </p:cNvSpPr>
          <p:nvPr>
            <p:ph type="title"/>
          </p:nvPr>
        </p:nvSpPr>
        <p:spPr>
          <a:xfrm>
            <a:off x="831850" y="1709738"/>
            <a:ext cx="10515600" cy="2852737"/>
          </a:xfrm>
        </p:spPr>
        <p:txBody>
          <a:bodyPr anchor="b"/>
          <a:lstStyle>
            <a:lvl1pPr>
              <a:defRPr sz="6000"/>
            </a:lvl1pPr>
          </a:lstStyle>
          <a:p>
            <a:r>
              <a:rPr lang="hr-HR"/>
              <a:t>Kliknite da biste uredili stil naslova matrice</a:t>
            </a:r>
          </a:p>
        </p:txBody>
      </p:sp>
      <p:sp>
        <p:nvSpPr>
          <p:cNvPr id="3" name="Rezervirano mjesto teksta 2">
            <a:extLst>
              <a:ext uri="{FF2B5EF4-FFF2-40B4-BE49-F238E27FC236}">
                <a16:creationId xmlns:a16="http://schemas.microsoft.com/office/drawing/2014/main" id="{70738DD3-E62F-4276-BEA4-CB971F56BB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r-HR"/>
              <a:t>Kliknite da biste uredili matrice</a:t>
            </a:r>
          </a:p>
        </p:txBody>
      </p:sp>
      <p:sp>
        <p:nvSpPr>
          <p:cNvPr id="4" name="Rezervirano mjesto datuma 3">
            <a:extLst>
              <a:ext uri="{FF2B5EF4-FFF2-40B4-BE49-F238E27FC236}">
                <a16:creationId xmlns:a16="http://schemas.microsoft.com/office/drawing/2014/main" id="{E137A866-634A-4F17-99B2-DCDBC254DFA5}"/>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88DDA5B6-891E-4976-B331-977B9759D636}"/>
              </a:ext>
            </a:extLst>
          </p:cNvPr>
          <p:cNvSpPr>
            <a:spLocks noGrp="1"/>
          </p:cNvSpPr>
          <p:nvPr>
            <p:ph type="ftr" sz="quarter" idx="11"/>
          </p:nvPr>
        </p:nvSpPr>
        <p:spPr/>
        <p:txBody>
          <a:bodyPr/>
          <a:lstStyle/>
          <a:p>
            <a:endParaRPr lang="hr-HR"/>
          </a:p>
        </p:txBody>
      </p:sp>
      <p:sp>
        <p:nvSpPr>
          <p:cNvPr id="6" name="Rezervirano mjesto broja slajda 5">
            <a:extLst>
              <a:ext uri="{FF2B5EF4-FFF2-40B4-BE49-F238E27FC236}">
                <a16:creationId xmlns:a16="http://schemas.microsoft.com/office/drawing/2014/main" id="{AF055E56-D964-43D9-B8C4-7C12DFDB65CB}"/>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248312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ACAA72A-81F8-40AE-B3DD-3C1F8659809B}"/>
              </a:ext>
            </a:extLst>
          </p:cNvPr>
          <p:cNvSpPr>
            <a:spLocks noGrp="1"/>
          </p:cNvSpPr>
          <p:nvPr>
            <p:ph type="title"/>
          </p:nvPr>
        </p:nvSpPr>
        <p:spPr/>
        <p:txBody>
          <a:bodyPr/>
          <a:lstStyle/>
          <a:p>
            <a:r>
              <a:rPr lang="hr-HR"/>
              <a:t>Kliknite da biste uredili stil naslova matrice</a:t>
            </a:r>
          </a:p>
        </p:txBody>
      </p:sp>
      <p:sp>
        <p:nvSpPr>
          <p:cNvPr id="3" name="Rezervirano mjesto sadržaja 2">
            <a:extLst>
              <a:ext uri="{FF2B5EF4-FFF2-40B4-BE49-F238E27FC236}">
                <a16:creationId xmlns:a16="http://schemas.microsoft.com/office/drawing/2014/main" id="{36301F0A-E4F1-4185-AC71-2E99B58F79EA}"/>
              </a:ext>
            </a:extLst>
          </p:cNvPr>
          <p:cNvSpPr>
            <a:spLocks noGrp="1"/>
          </p:cNvSpPr>
          <p:nvPr>
            <p:ph sz="half" idx="1"/>
          </p:nvPr>
        </p:nvSpPr>
        <p:spPr>
          <a:xfrm>
            <a:off x="838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sadržaja 3">
            <a:extLst>
              <a:ext uri="{FF2B5EF4-FFF2-40B4-BE49-F238E27FC236}">
                <a16:creationId xmlns:a16="http://schemas.microsoft.com/office/drawing/2014/main" id="{94448777-9472-491E-96E5-8F025138501C}"/>
              </a:ext>
            </a:extLst>
          </p:cNvPr>
          <p:cNvSpPr>
            <a:spLocks noGrp="1"/>
          </p:cNvSpPr>
          <p:nvPr>
            <p:ph sz="half" idx="2"/>
          </p:nvPr>
        </p:nvSpPr>
        <p:spPr>
          <a:xfrm>
            <a:off x="6172200" y="1825625"/>
            <a:ext cx="5181600" cy="435133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datuma 4">
            <a:extLst>
              <a:ext uri="{FF2B5EF4-FFF2-40B4-BE49-F238E27FC236}">
                <a16:creationId xmlns:a16="http://schemas.microsoft.com/office/drawing/2014/main" id="{52867C63-6C21-43F7-84D0-D476571797D8}"/>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6" name="Rezervirano mjesto podnožja 5">
            <a:extLst>
              <a:ext uri="{FF2B5EF4-FFF2-40B4-BE49-F238E27FC236}">
                <a16:creationId xmlns:a16="http://schemas.microsoft.com/office/drawing/2014/main" id="{B449E729-A7BB-4DFC-AF49-6B990A0CA50D}"/>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8C60FFCE-E625-4FFF-8757-3F7CE3FA75FE}"/>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952452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2E71613-96A5-4796-A842-8E79BEE89366}"/>
              </a:ext>
            </a:extLst>
          </p:cNvPr>
          <p:cNvSpPr>
            <a:spLocks noGrp="1"/>
          </p:cNvSpPr>
          <p:nvPr>
            <p:ph type="title"/>
          </p:nvPr>
        </p:nvSpPr>
        <p:spPr>
          <a:xfrm>
            <a:off x="839788" y="365125"/>
            <a:ext cx="10515600" cy="1325563"/>
          </a:xfrm>
        </p:spPr>
        <p:txBody>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B46EEBAA-973F-493D-A779-9A56242BDF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Rezervirano mjesto sadržaja 3">
            <a:extLst>
              <a:ext uri="{FF2B5EF4-FFF2-40B4-BE49-F238E27FC236}">
                <a16:creationId xmlns:a16="http://schemas.microsoft.com/office/drawing/2014/main" id="{62943531-9373-4804-A506-D2260A855D63}"/>
              </a:ext>
            </a:extLst>
          </p:cNvPr>
          <p:cNvSpPr>
            <a:spLocks noGrp="1"/>
          </p:cNvSpPr>
          <p:nvPr>
            <p:ph sz="half" idx="2"/>
          </p:nvPr>
        </p:nvSpPr>
        <p:spPr>
          <a:xfrm>
            <a:off x="839788" y="2505075"/>
            <a:ext cx="5157787"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5" name="Rezervirano mjesto teksta 4">
            <a:extLst>
              <a:ext uri="{FF2B5EF4-FFF2-40B4-BE49-F238E27FC236}">
                <a16:creationId xmlns:a16="http://schemas.microsoft.com/office/drawing/2014/main" id="{9F249943-FF4F-4749-81D9-136C7030CE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Rezervirano mjesto sadržaja 5">
            <a:extLst>
              <a:ext uri="{FF2B5EF4-FFF2-40B4-BE49-F238E27FC236}">
                <a16:creationId xmlns:a16="http://schemas.microsoft.com/office/drawing/2014/main" id="{8A9FE778-02E7-4C77-AD9A-30FCF7AA8C15}"/>
              </a:ext>
            </a:extLst>
          </p:cNvPr>
          <p:cNvSpPr>
            <a:spLocks noGrp="1"/>
          </p:cNvSpPr>
          <p:nvPr>
            <p:ph sz="quarter" idx="4"/>
          </p:nvPr>
        </p:nvSpPr>
        <p:spPr>
          <a:xfrm>
            <a:off x="6172200" y="2505075"/>
            <a:ext cx="5183188" cy="3684588"/>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7" name="Rezervirano mjesto datuma 6">
            <a:extLst>
              <a:ext uri="{FF2B5EF4-FFF2-40B4-BE49-F238E27FC236}">
                <a16:creationId xmlns:a16="http://schemas.microsoft.com/office/drawing/2014/main" id="{0B70A805-A21C-4BA8-A5B6-A1C375DEC3C2}"/>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8" name="Rezervirano mjesto podnožja 7">
            <a:extLst>
              <a:ext uri="{FF2B5EF4-FFF2-40B4-BE49-F238E27FC236}">
                <a16:creationId xmlns:a16="http://schemas.microsoft.com/office/drawing/2014/main" id="{2EE1AFFD-C75E-49E6-B305-5066250D1835}"/>
              </a:ext>
            </a:extLst>
          </p:cNvPr>
          <p:cNvSpPr>
            <a:spLocks noGrp="1"/>
          </p:cNvSpPr>
          <p:nvPr>
            <p:ph type="ftr" sz="quarter" idx="11"/>
          </p:nvPr>
        </p:nvSpPr>
        <p:spPr/>
        <p:txBody>
          <a:bodyPr/>
          <a:lstStyle/>
          <a:p>
            <a:endParaRPr lang="hr-HR"/>
          </a:p>
        </p:txBody>
      </p:sp>
      <p:sp>
        <p:nvSpPr>
          <p:cNvPr id="9" name="Rezervirano mjesto broja slajda 8">
            <a:extLst>
              <a:ext uri="{FF2B5EF4-FFF2-40B4-BE49-F238E27FC236}">
                <a16:creationId xmlns:a16="http://schemas.microsoft.com/office/drawing/2014/main" id="{55A5DBE6-F8C6-48EA-9400-03647CB0C7A9}"/>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3718332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D462FF79-1060-477D-BDE9-3D337A0B6D30}"/>
              </a:ext>
            </a:extLst>
          </p:cNvPr>
          <p:cNvSpPr>
            <a:spLocks noGrp="1"/>
          </p:cNvSpPr>
          <p:nvPr>
            <p:ph type="title"/>
          </p:nvPr>
        </p:nvSpPr>
        <p:spPr/>
        <p:txBody>
          <a:bodyPr/>
          <a:lstStyle/>
          <a:p>
            <a:r>
              <a:rPr lang="hr-HR"/>
              <a:t>Kliknite da biste uredili stil naslova matrice</a:t>
            </a:r>
          </a:p>
        </p:txBody>
      </p:sp>
      <p:sp>
        <p:nvSpPr>
          <p:cNvPr id="3" name="Rezervirano mjesto datuma 2">
            <a:extLst>
              <a:ext uri="{FF2B5EF4-FFF2-40B4-BE49-F238E27FC236}">
                <a16:creationId xmlns:a16="http://schemas.microsoft.com/office/drawing/2014/main" id="{BCC0B05F-1CF2-4B9D-A7DE-0139924EDF28}"/>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4" name="Rezervirano mjesto podnožja 3">
            <a:extLst>
              <a:ext uri="{FF2B5EF4-FFF2-40B4-BE49-F238E27FC236}">
                <a16:creationId xmlns:a16="http://schemas.microsoft.com/office/drawing/2014/main" id="{058D1773-9ABF-46C3-9090-E2AA4434AF24}"/>
              </a:ext>
            </a:extLst>
          </p:cNvPr>
          <p:cNvSpPr>
            <a:spLocks noGrp="1"/>
          </p:cNvSpPr>
          <p:nvPr>
            <p:ph type="ftr" sz="quarter" idx="11"/>
          </p:nvPr>
        </p:nvSpPr>
        <p:spPr/>
        <p:txBody>
          <a:bodyPr/>
          <a:lstStyle/>
          <a:p>
            <a:endParaRPr lang="hr-HR"/>
          </a:p>
        </p:txBody>
      </p:sp>
      <p:sp>
        <p:nvSpPr>
          <p:cNvPr id="5" name="Rezervirano mjesto broja slajda 4">
            <a:extLst>
              <a:ext uri="{FF2B5EF4-FFF2-40B4-BE49-F238E27FC236}">
                <a16:creationId xmlns:a16="http://schemas.microsoft.com/office/drawing/2014/main" id="{92ABE2C9-35C6-48F9-B766-22B20653D1EA}"/>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3067705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a:extLst>
              <a:ext uri="{FF2B5EF4-FFF2-40B4-BE49-F238E27FC236}">
                <a16:creationId xmlns:a16="http://schemas.microsoft.com/office/drawing/2014/main" id="{6E62E819-BCFB-4657-B4A7-95D999116DC6}"/>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3" name="Rezervirano mjesto podnožja 2">
            <a:extLst>
              <a:ext uri="{FF2B5EF4-FFF2-40B4-BE49-F238E27FC236}">
                <a16:creationId xmlns:a16="http://schemas.microsoft.com/office/drawing/2014/main" id="{C271C710-B265-4888-8C93-5139E0F5FBA2}"/>
              </a:ext>
            </a:extLst>
          </p:cNvPr>
          <p:cNvSpPr>
            <a:spLocks noGrp="1"/>
          </p:cNvSpPr>
          <p:nvPr>
            <p:ph type="ftr" sz="quarter" idx="11"/>
          </p:nvPr>
        </p:nvSpPr>
        <p:spPr/>
        <p:txBody>
          <a:bodyPr/>
          <a:lstStyle/>
          <a:p>
            <a:endParaRPr lang="hr-HR"/>
          </a:p>
        </p:txBody>
      </p:sp>
      <p:sp>
        <p:nvSpPr>
          <p:cNvPr id="4" name="Rezervirano mjesto broja slajda 3">
            <a:extLst>
              <a:ext uri="{FF2B5EF4-FFF2-40B4-BE49-F238E27FC236}">
                <a16:creationId xmlns:a16="http://schemas.microsoft.com/office/drawing/2014/main" id="{73EF49A9-E0CB-4FA7-A3CC-5D2D1609728B}"/>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3149904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58E6BCFB-C138-4278-BDE8-160C34D583DC}"/>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adržaja 2">
            <a:extLst>
              <a:ext uri="{FF2B5EF4-FFF2-40B4-BE49-F238E27FC236}">
                <a16:creationId xmlns:a16="http://schemas.microsoft.com/office/drawing/2014/main" id="{F40D1672-1E47-4912-BC28-880268517C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teksta 3">
            <a:extLst>
              <a:ext uri="{FF2B5EF4-FFF2-40B4-BE49-F238E27FC236}">
                <a16:creationId xmlns:a16="http://schemas.microsoft.com/office/drawing/2014/main" id="{9C398E32-05B1-4F86-BF85-5E2F55622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E9EA5DAA-F9D7-4939-A4E7-2748209C479C}"/>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6" name="Rezervirano mjesto podnožja 5">
            <a:extLst>
              <a:ext uri="{FF2B5EF4-FFF2-40B4-BE49-F238E27FC236}">
                <a16:creationId xmlns:a16="http://schemas.microsoft.com/office/drawing/2014/main" id="{11448A3D-F4CF-44A8-A2C4-6EF354424A4E}"/>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25DF5794-4777-4629-B367-3ACA5166A141}"/>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545463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853016-CC40-41BD-99DE-F23D43F4F374}"/>
              </a:ext>
            </a:extLst>
          </p:cNvPr>
          <p:cNvSpPr>
            <a:spLocks noGrp="1"/>
          </p:cNvSpPr>
          <p:nvPr>
            <p:ph type="title"/>
          </p:nvPr>
        </p:nvSpPr>
        <p:spPr>
          <a:xfrm>
            <a:off x="839788" y="457200"/>
            <a:ext cx="3932237" cy="1600200"/>
          </a:xfrm>
        </p:spPr>
        <p:txBody>
          <a:bodyPr anchor="b"/>
          <a:lstStyle>
            <a:lvl1pPr>
              <a:defRPr sz="3200"/>
            </a:lvl1pPr>
          </a:lstStyle>
          <a:p>
            <a:r>
              <a:rPr lang="hr-HR"/>
              <a:t>Kliknite da biste uredili stil naslova matrice</a:t>
            </a:r>
          </a:p>
        </p:txBody>
      </p:sp>
      <p:sp>
        <p:nvSpPr>
          <p:cNvPr id="3" name="Rezervirano mjesto slike 2">
            <a:extLst>
              <a:ext uri="{FF2B5EF4-FFF2-40B4-BE49-F238E27FC236}">
                <a16:creationId xmlns:a16="http://schemas.microsoft.com/office/drawing/2014/main" id="{F2394609-B472-4422-85C7-CF21853BB1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a:extLst>
              <a:ext uri="{FF2B5EF4-FFF2-40B4-BE49-F238E27FC236}">
                <a16:creationId xmlns:a16="http://schemas.microsoft.com/office/drawing/2014/main" id="{3D7DA4EF-74FA-4911-917B-83941283A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r-HR"/>
              <a:t>Kliknite da biste uredili matrice</a:t>
            </a:r>
          </a:p>
        </p:txBody>
      </p:sp>
      <p:sp>
        <p:nvSpPr>
          <p:cNvPr id="5" name="Rezervirano mjesto datuma 4">
            <a:extLst>
              <a:ext uri="{FF2B5EF4-FFF2-40B4-BE49-F238E27FC236}">
                <a16:creationId xmlns:a16="http://schemas.microsoft.com/office/drawing/2014/main" id="{51D5CEB1-0021-4627-83AC-DC20B7D21E96}"/>
              </a:ext>
            </a:extLst>
          </p:cNvPr>
          <p:cNvSpPr>
            <a:spLocks noGrp="1"/>
          </p:cNvSpPr>
          <p:nvPr>
            <p:ph type="dt" sz="half" idx="10"/>
          </p:nvPr>
        </p:nvSpPr>
        <p:spPr/>
        <p:txBody>
          <a:bodyPr/>
          <a:lstStyle/>
          <a:p>
            <a:fld id="{DBE3A381-F229-4267-94C8-9D6831204CF0}" type="datetimeFigureOut">
              <a:rPr lang="hr-HR" smtClean="0"/>
              <a:t>2020-10-13</a:t>
            </a:fld>
            <a:endParaRPr lang="hr-HR"/>
          </a:p>
        </p:txBody>
      </p:sp>
      <p:sp>
        <p:nvSpPr>
          <p:cNvPr id="6" name="Rezervirano mjesto podnožja 5">
            <a:extLst>
              <a:ext uri="{FF2B5EF4-FFF2-40B4-BE49-F238E27FC236}">
                <a16:creationId xmlns:a16="http://schemas.microsoft.com/office/drawing/2014/main" id="{71941F54-36F3-4EF9-96A4-3774257224B1}"/>
              </a:ext>
            </a:extLst>
          </p:cNvPr>
          <p:cNvSpPr>
            <a:spLocks noGrp="1"/>
          </p:cNvSpPr>
          <p:nvPr>
            <p:ph type="ftr" sz="quarter" idx="11"/>
          </p:nvPr>
        </p:nvSpPr>
        <p:spPr/>
        <p:txBody>
          <a:bodyPr/>
          <a:lstStyle/>
          <a:p>
            <a:endParaRPr lang="hr-HR"/>
          </a:p>
        </p:txBody>
      </p:sp>
      <p:sp>
        <p:nvSpPr>
          <p:cNvPr id="7" name="Rezervirano mjesto broja slajda 6">
            <a:extLst>
              <a:ext uri="{FF2B5EF4-FFF2-40B4-BE49-F238E27FC236}">
                <a16:creationId xmlns:a16="http://schemas.microsoft.com/office/drawing/2014/main" id="{3EEDF009-2BE1-46BA-96D2-630DC0B5C993}"/>
              </a:ext>
            </a:extLst>
          </p:cNvPr>
          <p:cNvSpPr>
            <a:spLocks noGrp="1"/>
          </p:cNvSpPr>
          <p:nvPr>
            <p:ph type="sldNum" sz="quarter" idx="12"/>
          </p:nvPr>
        </p:nvSpPr>
        <p:spPr/>
        <p:txBody>
          <a:bodyPr/>
          <a:lstStyle/>
          <a:p>
            <a:fld id="{0BB3670A-02DA-44A6-8BBB-842C7302F899}" type="slidenum">
              <a:rPr lang="hr-HR" smtClean="0"/>
              <a:t>‹#›</a:t>
            </a:fld>
            <a:endParaRPr lang="hr-HR"/>
          </a:p>
        </p:txBody>
      </p:sp>
    </p:spTree>
    <p:extLst>
      <p:ext uri="{BB962C8B-B14F-4D97-AF65-F5344CB8AC3E}">
        <p14:creationId xmlns:p14="http://schemas.microsoft.com/office/powerpoint/2010/main" val="3451883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a:extLst>
              <a:ext uri="{FF2B5EF4-FFF2-40B4-BE49-F238E27FC236}">
                <a16:creationId xmlns:a16="http://schemas.microsoft.com/office/drawing/2014/main" id="{E8F87394-15E5-4D01-BB18-166039B500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r-HR"/>
              <a:t>Kliknite da biste uredili stil naslova matrice</a:t>
            </a:r>
          </a:p>
        </p:txBody>
      </p:sp>
      <p:sp>
        <p:nvSpPr>
          <p:cNvPr id="3" name="Rezervirano mjesto teksta 2">
            <a:extLst>
              <a:ext uri="{FF2B5EF4-FFF2-40B4-BE49-F238E27FC236}">
                <a16:creationId xmlns:a16="http://schemas.microsoft.com/office/drawing/2014/main" id="{A14F862A-9CFD-4962-B7F4-14F6D33B12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p>
        </p:txBody>
      </p:sp>
      <p:sp>
        <p:nvSpPr>
          <p:cNvPr id="4" name="Rezervirano mjesto datuma 3">
            <a:extLst>
              <a:ext uri="{FF2B5EF4-FFF2-40B4-BE49-F238E27FC236}">
                <a16:creationId xmlns:a16="http://schemas.microsoft.com/office/drawing/2014/main" id="{8942F181-775F-4363-B726-E699FA0066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3A381-F229-4267-94C8-9D6831204CF0}" type="datetimeFigureOut">
              <a:rPr lang="hr-HR" smtClean="0"/>
              <a:t>2020-10-13</a:t>
            </a:fld>
            <a:endParaRPr lang="hr-HR"/>
          </a:p>
        </p:txBody>
      </p:sp>
      <p:sp>
        <p:nvSpPr>
          <p:cNvPr id="5" name="Rezervirano mjesto podnožja 4">
            <a:extLst>
              <a:ext uri="{FF2B5EF4-FFF2-40B4-BE49-F238E27FC236}">
                <a16:creationId xmlns:a16="http://schemas.microsoft.com/office/drawing/2014/main" id="{B54C60E7-43C6-43AD-80FA-024B566292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r-HR"/>
          </a:p>
        </p:txBody>
      </p:sp>
      <p:sp>
        <p:nvSpPr>
          <p:cNvPr id="6" name="Rezervirano mjesto broja slajda 5">
            <a:extLst>
              <a:ext uri="{FF2B5EF4-FFF2-40B4-BE49-F238E27FC236}">
                <a16:creationId xmlns:a16="http://schemas.microsoft.com/office/drawing/2014/main" id="{ADB931A2-53B9-48F2-B183-AA8F2F7378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3670A-02DA-44A6-8BBB-842C7302F899}" type="slidenum">
              <a:rPr lang="hr-HR" smtClean="0"/>
              <a:t>‹#›</a:t>
            </a:fld>
            <a:endParaRPr lang="hr-HR"/>
          </a:p>
        </p:txBody>
      </p:sp>
    </p:spTree>
    <p:extLst>
      <p:ext uri="{BB962C8B-B14F-4D97-AF65-F5344CB8AC3E}">
        <p14:creationId xmlns:p14="http://schemas.microsoft.com/office/powerpoint/2010/main" val="1435040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mailto:natjecaj.3mora@gmail.com"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13" Type="http://schemas.openxmlformats.org/officeDocument/2006/relationships/diagramLayout" Target="../diagrams/layout5.xml"/><Relationship Id="rId18" Type="http://schemas.openxmlformats.org/officeDocument/2006/relationships/diagramLayout" Target="../diagrams/layout6.xml"/><Relationship Id="rId3" Type="http://schemas.openxmlformats.org/officeDocument/2006/relationships/diagramLayout" Target="../diagrams/layout3.xml"/><Relationship Id="rId21" Type="http://schemas.microsoft.com/office/2007/relationships/diagramDrawing" Target="../diagrams/drawing6.xml"/><Relationship Id="rId7" Type="http://schemas.openxmlformats.org/officeDocument/2006/relationships/diagramData" Target="../diagrams/data4.xml"/><Relationship Id="rId12" Type="http://schemas.openxmlformats.org/officeDocument/2006/relationships/diagramData" Target="../diagrams/data5.xml"/><Relationship Id="rId17" Type="http://schemas.openxmlformats.org/officeDocument/2006/relationships/diagramData" Target="../diagrams/data6.xml"/><Relationship Id="rId2" Type="http://schemas.openxmlformats.org/officeDocument/2006/relationships/diagramData" Target="../diagrams/data3.xml"/><Relationship Id="rId16" Type="http://schemas.microsoft.com/office/2007/relationships/diagramDrawing" Target="../diagrams/drawing5.xml"/><Relationship Id="rId20" Type="http://schemas.openxmlformats.org/officeDocument/2006/relationships/diagramColors" Target="../diagrams/colors6.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5" Type="http://schemas.openxmlformats.org/officeDocument/2006/relationships/diagramColors" Target="../diagrams/colors5.xml"/><Relationship Id="rId10" Type="http://schemas.openxmlformats.org/officeDocument/2006/relationships/diagramColors" Target="../diagrams/colors4.xml"/><Relationship Id="rId19" Type="http://schemas.openxmlformats.org/officeDocument/2006/relationships/diagramQuickStyle" Target="../diagrams/quickStyle6.xml"/><Relationship Id="rId4" Type="http://schemas.openxmlformats.org/officeDocument/2006/relationships/diagramQuickStyle" Target="../diagrams/quickStyle3.xml"/><Relationship Id="rId9" Type="http://schemas.openxmlformats.org/officeDocument/2006/relationships/diagramQuickStyle" Target="../diagrams/quickStyle4.xml"/><Relationship Id="rId14" Type="http://schemas.openxmlformats.org/officeDocument/2006/relationships/diagramQuickStyle" Target="../diagrams/quickStyle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B6E129E-06C2-4158-8295-1D1232915BF1}"/>
              </a:ext>
            </a:extLst>
          </p:cNvPr>
          <p:cNvSpPr>
            <a:spLocks noGrp="1"/>
          </p:cNvSpPr>
          <p:nvPr>
            <p:ph type="ctrTitle"/>
          </p:nvPr>
        </p:nvSpPr>
        <p:spPr>
          <a:xfrm>
            <a:off x="1513367" y="1041400"/>
            <a:ext cx="9144000" cy="2387600"/>
          </a:xfrm>
          <a:ln>
            <a:solidFill>
              <a:schemeClr val="accent1">
                <a:lumMod val="50000"/>
              </a:schemeClr>
            </a:solidFill>
          </a:ln>
        </p:spPr>
        <p:txBody>
          <a:bodyPr>
            <a:normAutofit/>
          </a:bodyPr>
          <a:lstStyle/>
          <a:p>
            <a:r>
              <a:rPr lang="hr-HR" sz="3200" b="1" dirty="0"/>
              <a:t>FLAG NATJEČAJ</a:t>
            </a:r>
            <a:br>
              <a:rPr lang="hr-HR" sz="3200" b="1" dirty="0"/>
            </a:br>
            <a:br>
              <a:rPr lang="hr-HR" sz="3200" b="1" dirty="0"/>
            </a:br>
            <a:r>
              <a:rPr lang="hr-HR" sz="3200" b="1" dirty="0"/>
              <a:t>MJERA 1.2 POTPORA JAČANJU KONKURENTNOSTI RIBARSTVA I AKVAKULUTRE </a:t>
            </a:r>
          </a:p>
        </p:txBody>
      </p:sp>
      <p:sp>
        <p:nvSpPr>
          <p:cNvPr id="3" name="Podnaslov 2">
            <a:extLst>
              <a:ext uri="{FF2B5EF4-FFF2-40B4-BE49-F238E27FC236}">
                <a16:creationId xmlns:a16="http://schemas.microsoft.com/office/drawing/2014/main" id="{3EBC8527-B927-464C-B08B-AEE47812BD69}"/>
              </a:ext>
            </a:extLst>
          </p:cNvPr>
          <p:cNvSpPr>
            <a:spLocks noGrp="1"/>
          </p:cNvSpPr>
          <p:nvPr>
            <p:ph type="subTitle" idx="1"/>
          </p:nvPr>
        </p:nvSpPr>
        <p:spPr>
          <a:ln>
            <a:solidFill>
              <a:schemeClr val="accent6">
                <a:lumMod val="75000"/>
              </a:schemeClr>
            </a:solidFill>
          </a:ln>
        </p:spPr>
        <p:txBody>
          <a:bodyPr/>
          <a:lstStyle/>
          <a:p>
            <a:r>
              <a:rPr lang="pl-PL" b="1" dirty="0"/>
              <a:t>LOKALNA RAZVOJNA STRATEGIJA U RIBARSTVU 2014. – 2020.</a:t>
            </a:r>
          </a:p>
          <a:p>
            <a:r>
              <a:rPr lang="pl-PL" b="1" dirty="0"/>
              <a:t>FLAG-a TRI MORA</a:t>
            </a:r>
            <a:endParaRPr lang="hr-HR" b="1" dirty="0"/>
          </a:p>
        </p:txBody>
      </p:sp>
      <p:pic>
        <p:nvPicPr>
          <p:cNvPr id="5" name="Slika 4">
            <a:extLst>
              <a:ext uri="{FF2B5EF4-FFF2-40B4-BE49-F238E27FC236}">
                <a16:creationId xmlns:a16="http://schemas.microsoft.com/office/drawing/2014/main" id="{5A9AB20A-BC8C-42C6-BC82-4F6F691A9868}"/>
              </a:ext>
            </a:extLst>
          </p:cNvPr>
          <p:cNvPicPr>
            <a:picLocks noChangeAspect="1"/>
          </p:cNvPicPr>
          <p:nvPr/>
        </p:nvPicPr>
        <p:blipFill>
          <a:blip r:embed="rId2"/>
          <a:stretch>
            <a:fillRect/>
          </a:stretch>
        </p:blipFill>
        <p:spPr>
          <a:xfrm>
            <a:off x="2711303" y="5735636"/>
            <a:ext cx="1679944" cy="884639"/>
          </a:xfrm>
          <a:prstGeom prst="rect">
            <a:avLst/>
          </a:prstGeom>
        </p:spPr>
      </p:pic>
      <p:pic>
        <p:nvPicPr>
          <p:cNvPr id="6" name="Slika 5">
            <a:extLst>
              <a:ext uri="{FF2B5EF4-FFF2-40B4-BE49-F238E27FC236}">
                <a16:creationId xmlns:a16="http://schemas.microsoft.com/office/drawing/2014/main" id="{912C81B9-9550-44BF-9B69-D72AAE4860E6}"/>
              </a:ext>
            </a:extLst>
          </p:cNvPr>
          <p:cNvPicPr>
            <a:picLocks noChangeAspect="1"/>
          </p:cNvPicPr>
          <p:nvPr/>
        </p:nvPicPr>
        <p:blipFill>
          <a:blip r:embed="rId3"/>
          <a:stretch>
            <a:fillRect/>
          </a:stretch>
        </p:blipFill>
        <p:spPr>
          <a:xfrm>
            <a:off x="4830726" y="5772850"/>
            <a:ext cx="1265274" cy="847425"/>
          </a:xfrm>
          <a:prstGeom prst="rect">
            <a:avLst/>
          </a:prstGeom>
        </p:spPr>
      </p:pic>
      <p:pic>
        <p:nvPicPr>
          <p:cNvPr id="8" name="Slika 7">
            <a:extLst>
              <a:ext uri="{FF2B5EF4-FFF2-40B4-BE49-F238E27FC236}">
                <a16:creationId xmlns:a16="http://schemas.microsoft.com/office/drawing/2014/main" id="{39EF5308-62E6-46D5-9B39-FE893D805FAC}"/>
              </a:ext>
            </a:extLst>
          </p:cNvPr>
          <p:cNvPicPr>
            <a:picLocks noChangeAspect="1"/>
          </p:cNvPicPr>
          <p:nvPr/>
        </p:nvPicPr>
        <p:blipFill>
          <a:blip r:embed="rId4"/>
          <a:stretch>
            <a:fillRect/>
          </a:stretch>
        </p:blipFill>
        <p:spPr>
          <a:xfrm>
            <a:off x="296479" y="5735636"/>
            <a:ext cx="1840666" cy="1122363"/>
          </a:xfrm>
          <a:prstGeom prst="rect">
            <a:avLst/>
          </a:prstGeom>
        </p:spPr>
      </p:pic>
      <p:pic>
        <p:nvPicPr>
          <p:cNvPr id="9" name="Slika 8">
            <a:extLst>
              <a:ext uri="{FF2B5EF4-FFF2-40B4-BE49-F238E27FC236}">
                <a16:creationId xmlns:a16="http://schemas.microsoft.com/office/drawing/2014/main" id="{A9321F4D-BA2B-424D-A1BC-9067F82DDFFC}"/>
              </a:ext>
            </a:extLst>
          </p:cNvPr>
          <p:cNvPicPr>
            <a:picLocks noChangeAspect="1"/>
          </p:cNvPicPr>
          <p:nvPr/>
        </p:nvPicPr>
        <p:blipFill>
          <a:blip r:embed="rId5"/>
          <a:stretch>
            <a:fillRect/>
          </a:stretch>
        </p:blipFill>
        <p:spPr>
          <a:xfrm>
            <a:off x="8036488" y="5735636"/>
            <a:ext cx="2200847" cy="865707"/>
          </a:xfrm>
          <a:prstGeom prst="rect">
            <a:avLst/>
          </a:prstGeom>
        </p:spPr>
      </p:pic>
    </p:spTree>
    <p:extLst>
      <p:ext uri="{BB962C8B-B14F-4D97-AF65-F5344CB8AC3E}">
        <p14:creationId xmlns:p14="http://schemas.microsoft.com/office/powerpoint/2010/main" val="4194220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ECF07E5C-ECA1-45D7-AA17-6C2DF21539B1}"/>
              </a:ext>
            </a:extLst>
          </p:cNvPr>
          <p:cNvSpPr txBox="1"/>
          <p:nvPr/>
        </p:nvSpPr>
        <p:spPr>
          <a:xfrm>
            <a:off x="542260" y="733647"/>
            <a:ext cx="9475864" cy="523220"/>
          </a:xfrm>
          <a:prstGeom prst="rect">
            <a:avLst/>
          </a:prstGeom>
          <a:noFill/>
        </p:spPr>
        <p:txBody>
          <a:bodyPr wrap="none" rtlCol="0">
            <a:spAutoFit/>
          </a:bodyPr>
          <a:lstStyle/>
          <a:p>
            <a:r>
              <a:rPr lang="hr-HR" sz="2800" dirty="0">
                <a:solidFill>
                  <a:schemeClr val="accent1">
                    <a:lumMod val="75000"/>
                  </a:schemeClr>
                </a:solidFill>
              </a:rPr>
              <a:t>POSTUPAK ODABIRA, DODJELE POTPORE I PROVEDBA PROJEKTA</a:t>
            </a:r>
          </a:p>
        </p:txBody>
      </p:sp>
      <p:graphicFrame>
        <p:nvGraphicFramePr>
          <p:cNvPr id="3" name="Dijagram 2">
            <a:extLst>
              <a:ext uri="{FF2B5EF4-FFF2-40B4-BE49-F238E27FC236}">
                <a16:creationId xmlns:a16="http://schemas.microsoft.com/office/drawing/2014/main" id="{8C13A835-7518-4A4E-8D18-A9B2FB14B0EE}"/>
              </a:ext>
            </a:extLst>
          </p:cNvPr>
          <p:cNvGraphicFramePr/>
          <p:nvPr>
            <p:extLst>
              <p:ext uri="{D42A27DB-BD31-4B8C-83A1-F6EECF244321}">
                <p14:modId xmlns:p14="http://schemas.microsoft.com/office/powerpoint/2010/main" val="2407944455"/>
              </p:ext>
            </p:extLst>
          </p:nvPr>
        </p:nvGraphicFramePr>
        <p:xfrm>
          <a:off x="968742" y="1169582"/>
          <a:ext cx="10680997" cy="55395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1377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13C40D68-2EAC-47F0-AD3F-34FA638F68E4}"/>
              </a:ext>
            </a:extLst>
          </p:cNvPr>
          <p:cNvSpPr txBox="1"/>
          <p:nvPr/>
        </p:nvSpPr>
        <p:spPr>
          <a:xfrm>
            <a:off x="595423" y="712381"/>
            <a:ext cx="3047116" cy="523220"/>
          </a:xfrm>
          <a:prstGeom prst="rect">
            <a:avLst/>
          </a:prstGeom>
          <a:noFill/>
        </p:spPr>
        <p:txBody>
          <a:bodyPr wrap="none" rtlCol="0">
            <a:spAutoFit/>
          </a:bodyPr>
          <a:lstStyle/>
          <a:p>
            <a:r>
              <a:rPr lang="hr-HR" sz="2800" dirty="0">
                <a:solidFill>
                  <a:schemeClr val="accent1">
                    <a:lumMod val="75000"/>
                  </a:schemeClr>
                </a:solidFill>
              </a:rPr>
              <a:t>ISPLATA SREDSTAVA</a:t>
            </a:r>
          </a:p>
        </p:txBody>
      </p:sp>
      <p:sp>
        <p:nvSpPr>
          <p:cNvPr id="3" name="TekstniOkvir 2">
            <a:extLst>
              <a:ext uri="{FF2B5EF4-FFF2-40B4-BE49-F238E27FC236}">
                <a16:creationId xmlns:a16="http://schemas.microsoft.com/office/drawing/2014/main" id="{7A62C878-4517-4FC5-8215-4DD7ACE7E889}"/>
              </a:ext>
            </a:extLst>
          </p:cNvPr>
          <p:cNvSpPr txBox="1"/>
          <p:nvPr/>
        </p:nvSpPr>
        <p:spPr>
          <a:xfrm>
            <a:off x="680484" y="1594884"/>
            <a:ext cx="9975359" cy="1785104"/>
          </a:xfrm>
          <a:prstGeom prst="rect">
            <a:avLst/>
          </a:prstGeom>
          <a:noFill/>
          <a:ln>
            <a:solidFill>
              <a:schemeClr val="accent1">
                <a:lumMod val="60000"/>
                <a:lumOff val="40000"/>
              </a:schemeClr>
            </a:solidFill>
          </a:ln>
        </p:spPr>
        <p:txBody>
          <a:bodyPr wrap="none" rtlCol="0">
            <a:spAutoFit/>
          </a:bodyPr>
          <a:lstStyle/>
          <a:p>
            <a:r>
              <a:rPr lang="hr-HR" sz="2000" dirty="0">
                <a:solidFill>
                  <a:srgbClr val="1F3763"/>
                </a:solidFill>
                <a:latin typeface="Calibri-Light"/>
              </a:rPr>
              <a:t>Podnošenje Zahtjeva za isplatu od strane nositelja projekta</a:t>
            </a:r>
            <a:br>
              <a:rPr lang="hr-HR" sz="2000" dirty="0">
                <a:solidFill>
                  <a:srgbClr val="1F3763"/>
                </a:solidFill>
                <a:latin typeface="Calibri-Light"/>
              </a:rPr>
            </a:br>
            <a:r>
              <a:rPr lang="hr-HR" dirty="0">
                <a:solidFill>
                  <a:srgbClr val="000000"/>
                </a:solidFill>
                <a:latin typeface="Calibri-Light"/>
              </a:rPr>
              <a:t>Sredstva potpore za provedbu projekta/operacije u okviru LRSR isplaćuju se nositelju projekta na temelju</a:t>
            </a:r>
            <a:br>
              <a:rPr lang="hr-HR" dirty="0">
                <a:solidFill>
                  <a:srgbClr val="000000"/>
                </a:solidFill>
                <a:latin typeface="Calibri-Light"/>
              </a:rPr>
            </a:br>
            <a:r>
              <a:rPr lang="hr-HR" dirty="0">
                <a:solidFill>
                  <a:srgbClr val="000000"/>
                </a:solidFill>
                <a:latin typeface="Calibri-Light"/>
              </a:rPr>
              <a:t>Zahtjeva za isplatu za operacije u okviru provedbe LRSR (dalje u tekstu: Zahtjev za isplatu)</a:t>
            </a:r>
          </a:p>
          <a:p>
            <a:pPr marL="285750" indent="-285750">
              <a:buFontTx/>
              <a:buChar char="-"/>
            </a:pPr>
            <a:r>
              <a:rPr lang="hr-HR" dirty="0">
                <a:solidFill>
                  <a:srgbClr val="000000"/>
                </a:solidFill>
                <a:latin typeface="Calibri-Light"/>
              </a:rPr>
              <a:t>jednokratno </a:t>
            </a:r>
          </a:p>
          <a:p>
            <a:pPr marL="285750" indent="-285750">
              <a:buFontTx/>
              <a:buChar char="-"/>
            </a:pPr>
            <a:r>
              <a:rPr lang="hr-HR" dirty="0">
                <a:solidFill>
                  <a:srgbClr val="000000"/>
                </a:solidFill>
                <a:latin typeface="Calibri-Light"/>
              </a:rPr>
              <a:t>ili u ratama.</a:t>
            </a:r>
            <a:r>
              <a:rPr lang="hr-HR" dirty="0"/>
              <a:t> </a:t>
            </a:r>
            <a:br>
              <a:rPr lang="hr-HR" dirty="0"/>
            </a:br>
            <a:endParaRPr lang="hr-HR" dirty="0"/>
          </a:p>
        </p:txBody>
      </p:sp>
      <p:sp>
        <p:nvSpPr>
          <p:cNvPr id="4" name="TekstniOkvir 3">
            <a:extLst>
              <a:ext uri="{FF2B5EF4-FFF2-40B4-BE49-F238E27FC236}">
                <a16:creationId xmlns:a16="http://schemas.microsoft.com/office/drawing/2014/main" id="{B6E801FD-7B90-475A-B800-BF01C189FFDE}"/>
              </a:ext>
            </a:extLst>
          </p:cNvPr>
          <p:cNvSpPr txBox="1"/>
          <p:nvPr/>
        </p:nvSpPr>
        <p:spPr>
          <a:xfrm>
            <a:off x="54382" y="3478013"/>
            <a:ext cx="12148519" cy="1754326"/>
          </a:xfrm>
          <a:prstGeom prst="rect">
            <a:avLst/>
          </a:prstGeom>
          <a:noFill/>
        </p:spPr>
        <p:txBody>
          <a:bodyPr wrap="none" rtlCol="0">
            <a:spAutoFit/>
          </a:bodyPr>
          <a:lstStyle/>
          <a:p>
            <a:pPr marL="285750" indent="-285750" eaLnBrk="0">
              <a:buFont typeface="Arial" panose="020B0604020202020204" pitchFamily="34" charset="0"/>
              <a:buChar char="•"/>
            </a:pPr>
            <a:r>
              <a:rPr lang="hr-HR" dirty="0"/>
              <a:t>Ako se sredstva isplaćuju </a:t>
            </a:r>
            <a:r>
              <a:rPr lang="hr-HR" b="1" dirty="0"/>
              <a:t>jednokratno</a:t>
            </a:r>
            <a:r>
              <a:rPr lang="hr-HR" dirty="0"/>
              <a:t> nositelj projekta FLAG-u dostavlja Zahtjev za isplatu sa sadržanim ukupnim troškovima </a:t>
            </a:r>
          </a:p>
          <a:p>
            <a:pPr marL="285750" indent="-285750" eaLnBrk="0">
              <a:buFont typeface="Arial" panose="020B0604020202020204" pitchFamily="34" charset="0"/>
              <a:buChar char="•"/>
            </a:pPr>
            <a:r>
              <a:rPr lang="hr-HR" dirty="0"/>
              <a:t>Ako se sredstva isplaćuju </a:t>
            </a:r>
            <a:r>
              <a:rPr lang="hr-HR" b="1" dirty="0"/>
              <a:t>u ratama</a:t>
            </a:r>
            <a:r>
              <a:rPr lang="hr-HR" dirty="0"/>
              <a:t>, nositelj projekta FLAG-u dostavlja zahtjev za isplatu sa sadržanim troškovima dijelova </a:t>
            </a:r>
          </a:p>
          <a:p>
            <a:pPr eaLnBrk="0"/>
            <a:r>
              <a:rPr lang="hr-HR" dirty="0"/>
              <a:t>     projekta nastalima u obračunskom razdoblju, u roku od </a:t>
            </a:r>
            <a:r>
              <a:rPr lang="hr-HR" b="1" dirty="0"/>
              <a:t>30 dana </a:t>
            </a:r>
            <a:r>
              <a:rPr lang="hr-HR" dirty="0"/>
              <a:t>od završetka obračunskog razdoblja na koje se </a:t>
            </a:r>
          </a:p>
          <a:p>
            <a:pPr eaLnBrk="0"/>
            <a:r>
              <a:rPr lang="hr-HR" dirty="0"/>
              <a:t>     zahtjev za isplatu odnosi</a:t>
            </a:r>
          </a:p>
          <a:p>
            <a:pPr eaLnBrk="0"/>
            <a:r>
              <a:rPr lang="hr-HR" dirty="0"/>
              <a:t>     Obračunsko razdoblje za koje se dostavlja zahtjev za isplatu </a:t>
            </a:r>
            <a:r>
              <a:rPr lang="hr-HR" b="1" dirty="0"/>
              <a:t>traje najmanje 60 dana</a:t>
            </a:r>
            <a:r>
              <a:rPr lang="hr-HR" dirty="0"/>
              <a:t>, a počinje teći istekom prethodnog, </a:t>
            </a:r>
          </a:p>
          <a:p>
            <a:pPr eaLnBrk="0"/>
            <a:r>
              <a:rPr lang="hr-HR" dirty="0"/>
              <a:t>     osim prvog obračunskog razdoblja koje počinje teći od dana stupanja na snagu Odluke o dodjeli sredstava.</a:t>
            </a:r>
          </a:p>
        </p:txBody>
      </p:sp>
    </p:spTree>
    <p:extLst>
      <p:ext uri="{BB962C8B-B14F-4D97-AF65-F5344CB8AC3E}">
        <p14:creationId xmlns:p14="http://schemas.microsoft.com/office/powerpoint/2010/main" val="309842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1F817F45-D6DD-4F04-910F-D7E78EB3B662}"/>
              </a:ext>
            </a:extLst>
          </p:cNvPr>
          <p:cNvSpPr/>
          <p:nvPr/>
        </p:nvSpPr>
        <p:spPr>
          <a:xfrm>
            <a:off x="648586" y="1456660"/>
            <a:ext cx="9930809" cy="1754326"/>
          </a:xfrm>
          <a:prstGeom prst="rect">
            <a:avLst/>
          </a:prstGeom>
        </p:spPr>
        <p:txBody>
          <a:bodyPr wrap="square">
            <a:spAutoFit/>
          </a:bodyPr>
          <a:lstStyle/>
          <a:p>
            <a:r>
              <a:rPr lang="hr-HR" dirty="0"/>
              <a:t>Sva pitanja vezana uz Natječaj mogu se postaviti ISKLJUČIVO elektroničkim putem slanjem upita na </a:t>
            </a:r>
          </a:p>
          <a:p>
            <a:r>
              <a:rPr lang="hr-HR" dirty="0"/>
              <a:t>adresu </a:t>
            </a:r>
            <a:r>
              <a:rPr lang="hr-HR" dirty="0" err="1"/>
              <a:t>epošte</a:t>
            </a:r>
            <a:r>
              <a:rPr lang="hr-HR" dirty="0"/>
              <a:t>: </a:t>
            </a:r>
            <a:r>
              <a:rPr lang="hr-HR" b="1" dirty="0">
                <a:hlinkClick r:id="rId2"/>
              </a:rPr>
              <a:t>natjecaj.3mora@gmail.com</a:t>
            </a:r>
            <a:r>
              <a:rPr lang="hr-HR" b="1" dirty="0"/>
              <a:t>.</a:t>
            </a:r>
          </a:p>
          <a:p>
            <a:r>
              <a:rPr lang="hr-HR" dirty="0"/>
              <a:t>Pitanja vezano za prijavu na natječaj mogu se postaviti od dana objave natječaja do najkasnije deset (10)    kalendarskih dana prije dana isteka roka za podnošenje prijave. Odgovori na pojedine upite bit će objavljeni na mrežnim stranicama FLAG-a i to na način da će se osigurati zaštita osobnih podataka korisnika.</a:t>
            </a:r>
          </a:p>
        </p:txBody>
      </p:sp>
      <p:sp>
        <p:nvSpPr>
          <p:cNvPr id="3" name="TekstniOkvir 2">
            <a:extLst>
              <a:ext uri="{FF2B5EF4-FFF2-40B4-BE49-F238E27FC236}">
                <a16:creationId xmlns:a16="http://schemas.microsoft.com/office/drawing/2014/main" id="{4D3ED30C-8959-40DC-9EC0-3499CD434275}"/>
              </a:ext>
            </a:extLst>
          </p:cNvPr>
          <p:cNvSpPr txBox="1"/>
          <p:nvPr/>
        </p:nvSpPr>
        <p:spPr>
          <a:xfrm>
            <a:off x="648586" y="414670"/>
            <a:ext cx="2718501" cy="523220"/>
          </a:xfrm>
          <a:prstGeom prst="rect">
            <a:avLst/>
          </a:prstGeom>
          <a:noFill/>
        </p:spPr>
        <p:txBody>
          <a:bodyPr wrap="none" rtlCol="0">
            <a:spAutoFit/>
          </a:bodyPr>
          <a:lstStyle/>
          <a:p>
            <a:r>
              <a:rPr lang="hr-HR" sz="2800">
                <a:solidFill>
                  <a:schemeClr val="accent1"/>
                </a:solidFill>
              </a:rPr>
              <a:t>Pitanja i odgovori</a:t>
            </a:r>
            <a:endParaRPr lang="hr-HR" sz="2800" dirty="0">
              <a:solidFill>
                <a:schemeClr val="accent1"/>
              </a:solidFill>
            </a:endParaRPr>
          </a:p>
        </p:txBody>
      </p:sp>
    </p:spTree>
    <p:extLst>
      <p:ext uri="{BB962C8B-B14F-4D97-AF65-F5344CB8AC3E}">
        <p14:creationId xmlns:p14="http://schemas.microsoft.com/office/powerpoint/2010/main" val="332417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0AB7A334-9790-43AB-9BD0-EEE5E835C897}"/>
              </a:ext>
            </a:extLst>
          </p:cNvPr>
          <p:cNvSpPr txBox="1"/>
          <p:nvPr/>
        </p:nvSpPr>
        <p:spPr>
          <a:xfrm>
            <a:off x="3537617" y="1892596"/>
            <a:ext cx="5032225" cy="707886"/>
          </a:xfrm>
          <a:prstGeom prst="rect">
            <a:avLst/>
          </a:prstGeom>
          <a:noFill/>
          <a:ln>
            <a:solidFill>
              <a:schemeClr val="accent1">
                <a:lumMod val="75000"/>
              </a:schemeClr>
            </a:solidFill>
          </a:ln>
        </p:spPr>
        <p:txBody>
          <a:bodyPr wrap="square" rtlCol="0">
            <a:spAutoFit/>
          </a:bodyPr>
          <a:lstStyle/>
          <a:p>
            <a:pPr algn="ctr"/>
            <a:r>
              <a:rPr lang="hr-HR" sz="4000" dirty="0"/>
              <a:t>HVALA NA PAŽNJI</a:t>
            </a:r>
          </a:p>
        </p:txBody>
      </p:sp>
      <p:pic>
        <p:nvPicPr>
          <p:cNvPr id="3" name="Slika 2">
            <a:extLst>
              <a:ext uri="{FF2B5EF4-FFF2-40B4-BE49-F238E27FC236}">
                <a16:creationId xmlns:a16="http://schemas.microsoft.com/office/drawing/2014/main" id="{6B8E1CC0-78E6-42F8-9CB1-23088703DA60}"/>
              </a:ext>
            </a:extLst>
          </p:cNvPr>
          <p:cNvPicPr>
            <a:picLocks noChangeAspect="1"/>
          </p:cNvPicPr>
          <p:nvPr/>
        </p:nvPicPr>
        <p:blipFill>
          <a:blip r:embed="rId2"/>
          <a:stretch>
            <a:fillRect/>
          </a:stretch>
        </p:blipFill>
        <p:spPr>
          <a:xfrm>
            <a:off x="560894" y="5334873"/>
            <a:ext cx="1841152" cy="1121761"/>
          </a:xfrm>
          <a:prstGeom prst="rect">
            <a:avLst/>
          </a:prstGeom>
        </p:spPr>
      </p:pic>
      <p:pic>
        <p:nvPicPr>
          <p:cNvPr id="4" name="Slika 3">
            <a:extLst>
              <a:ext uri="{FF2B5EF4-FFF2-40B4-BE49-F238E27FC236}">
                <a16:creationId xmlns:a16="http://schemas.microsoft.com/office/drawing/2014/main" id="{7F9874F8-A3E4-4985-8A47-147E706451EE}"/>
              </a:ext>
            </a:extLst>
          </p:cNvPr>
          <p:cNvPicPr>
            <a:picLocks noChangeAspect="1"/>
          </p:cNvPicPr>
          <p:nvPr/>
        </p:nvPicPr>
        <p:blipFill>
          <a:blip r:embed="rId3"/>
          <a:stretch>
            <a:fillRect/>
          </a:stretch>
        </p:blipFill>
        <p:spPr>
          <a:xfrm>
            <a:off x="3120583" y="5334873"/>
            <a:ext cx="1841152" cy="1121761"/>
          </a:xfrm>
          <a:prstGeom prst="rect">
            <a:avLst/>
          </a:prstGeom>
        </p:spPr>
      </p:pic>
      <p:pic>
        <p:nvPicPr>
          <p:cNvPr id="5" name="Slika 4">
            <a:extLst>
              <a:ext uri="{FF2B5EF4-FFF2-40B4-BE49-F238E27FC236}">
                <a16:creationId xmlns:a16="http://schemas.microsoft.com/office/drawing/2014/main" id="{411F5EE9-0C51-448D-9D67-A29FA1257AA4}"/>
              </a:ext>
            </a:extLst>
          </p:cNvPr>
          <p:cNvPicPr>
            <a:picLocks noChangeAspect="1"/>
          </p:cNvPicPr>
          <p:nvPr/>
        </p:nvPicPr>
        <p:blipFill>
          <a:blip r:embed="rId4"/>
          <a:stretch>
            <a:fillRect/>
          </a:stretch>
        </p:blipFill>
        <p:spPr>
          <a:xfrm>
            <a:off x="5475767" y="5334873"/>
            <a:ext cx="1594883" cy="1121761"/>
          </a:xfrm>
          <a:prstGeom prst="rect">
            <a:avLst/>
          </a:prstGeom>
        </p:spPr>
      </p:pic>
      <p:pic>
        <p:nvPicPr>
          <p:cNvPr id="6" name="Slika 5">
            <a:extLst>
              <a:ext uri="{FF2B5EF4-FFF2-40B4-BE49-F238E27FC236}">
                <a16:creationId xmlns:a16="http://schemas.microsoft.com/office/drawing/2014/main" id="{52177285-1538-4030-AF9E-FB848A5732CF}"/>
              </a:ext>
            </a:extLst>
          </p:cNvPr>
          <p:cNvPicPr>
            <a:picLocks noChangeAspect="1"/>
          </p:cNvPicPr>
          <p:nvPr/>
        </p:nvPicPr>
        <p:blipFill>
          <a:blip r:embed="rId5"/>
          <a:stretch>
            <a:fillRect/>
          </a:stretch>
        </p:blipFill>
        <p:spPr>
          <a:xfrm>
            <a:off x="8716972" y="5206845"/>
            <a:ext cx="2351521" cy="1121761"/>
          </a:xfrm>
          <a:prstGeom prst="rect">
            <a:avLst/>
          </a:prstGeom>
        </p:spPr>
      </p:pic>
    </p:spTree>
    <p:extLst>
      <p:ext uri="{BB962C8B-B14F-4D97-AF65-F5344CB8AC3E}">
        <p14:creationId xmlns:p14="http://schemas.microsoft.com/office/powerpoint/2010/main" val="3282696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23340963-98F4-4927-B910-D153B64C361F}"/>
              </a:ext>
            </a:extLst>
          </p:cNvPr>
          <p:cNvSpPr>
            <a:spLocks noGrp="1"/>
          </p:cNvSpPr>
          <p:nvPr>
            <p:ph type="title"/>
          </p:nvPr>
        </p:nvSpPr>
        <p:spPr/>
        <p:txBody>
          <a:bodyPr>
            <a:normAutofit/>
          </a:bodyPr>
          <a:lstStyle/>
          <a:p>
            <a:r>
              <a:rPr lang="hr-HR" sz="2400" b="1" dirty="0">
                <a:solidFill>
                  <a:schemeClr val="accent1">
                    <a:lumMod val="75000"/>
                  </a:schemeClr>
                </a:solidFill>
              </a:rPr>
              <a:t>Specifični cilj </a:t>
            </a:r>
            <a:r>
              <a:rPr lang="hr-HR" sz="2400" dirty="0">
                <a:solidFill>
                  <a:schemeClr val="tx1">
                    <a:lumMod val="95000"/>
                    <a:lumOff val="5000"/>
                  </a:schemeClr>
                </a:solidFill>
              </a:rPr>
              <a:t>FLAG natječaja </a:t>
            </a:r>
            <a:r>
              <a:rPr lang="hr-HR" sz="2400" b="1" dirty="0">
                <a:solidFill>
                  <a:schemeClr val="tx1">
                    <a:lumMod val="95000"/>
                    <a:lumOff val="5000"/>
                  </a:schemeClr>
                </a:solidFill>
              </a:rPr>
              <a:t>(strateški cilj SC1 iz LRSR-a): </a:t>
            </a:r>
            <a:r>
              <a:rPr lang="hr-HR" sz="2400" dirty="0">
                <a:solidFill>
                  <a:schemeClr val="tx1">
                    <a:lumMod val="95000"/>
                    <a:lumOff val="5000"/>
                  </a:schemeClr>
                </a:solidFill>
              </a:rPr>
              <a:t>Jačanje konkurentnosti i održivosti sektora ribarstva i akvakulture na području Lokalne akcijske grupe u ribarstvu „Tri mora”.</a:t>
            </a:r>
          </a:p>
        </p:txBody>
      </p:sp>
      <p:sp>
        <p:nvSpPr>
          <p:cNvPr id="3" name="Rezervirano mjesto sadržaja 2">
            <a:extLst>
              <a:ext uri="{FF2B5EF4-FFF2-40B4-BE49-F238E27FC236}">
                <a16:creationId xmlns:a16="http://schemas.microsoft.com/office/drawing/2014/main" id="{122446A5-01FD-436B-BD2F-01092DAB525B}"/>
              </a:ext>
            </a:extLst>
          </p:cNvPr>
          <p:cNvSpPr>
            <a:spLocks noGrp="1"/>
          </p:cNvSpPr>
          <p:nvPr>
            <p:ph idx="1"/>
          </p:nvPr>
        </p:nvSpPr>
        <p:spPr/>
        <p:txBody>
          <a:bodyPr/>
          <a:lstStyle/>
          <a:p>
            <a:pPr marL="0" indent="0">
              <a:buNone/>
            </a:pPr>
            <a:r>
              <a:rPr lang="hr-HR" dirty="0">
                <a:solidFill>
                  <a:schemeClr val="accent1">
                    <a:lumMod val="75000"/>
                  </a:schemeClr>
                </a:solidFill>
              </a:rPr>
              <a:t>Predmet i svrha FLAG natječaja </a:t>
            </a:r>
          </a:p>
          <a:p>
            <a:pPr marL="0" indent="0">
              <a:buNone/>
            </a:pPr>
            <a:r>
              <a:rPr lang="hr-HR" dirty="0"/>
              <a:t>je dodjela javne potpore za provedbu Mjere 1.2. u okviru odobrene LRSR, čija je svrha jačanje konkurentnosti sektora ribarstva i akvakulture.</a:t>
            </a:r>
          </a:p>
        </p:txBody>
      </p:sp>
      <p:graphicFrame>
        <p:nvGraphicFramePr>
          <p:cNvPr id="7" name="Dijagram 6">
            <a:extLst>
              <a:ext uri="{FF2B5EF4-FFF2-40B4-BE49-F238E27FC236}">
                <a16:creationId xmlns:a16="http://schemas.microsoft.com/office/drawing/2014/main" id="{35D5B2E0-94E9-4F19-AA11-670CB392C00F}"/>
              </a:ext>
            </a:extLst>
          </p:cNvPr>
          <p:cNvGraphicFramePr/>
          <p:nvPr>
            <p:extLst>
              <p:ext uri="{D42A27DB-BD31-4B8C-83A1-F6EECF244321}">
                <p14:modId xmlns:p14="http://schemas.microsoft.com/office/powerpoint/2010/main" val="2764777727"/>
              </p:ext>
            </p:extLst>
          </p:nvPr>
        </p:nvGraphicFramePr>
        <p:xfrm>
          <a:off x="3370521" y="3264195"/>
          <a:ext cx="2870791" cy="267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jagram 7">
            <a:extLst>
              <a:ext uri="{FF2B5EF4-FFF2-40B4-BE49-F238E27FC236}">
                <a16:creationId xmlns:a16="http://schemas.microsoft.com/office/drawing/2014/main" id="{BF9CC37E-F5C7-4CBE-9D3C-E8293A23D036}"/>
              </a:ext>
            </a:extLst>
          </p:cNvPr>
          <p:cNvGraphicFramePr/>
          <p:nvPr>
            <p:extLst>
              <p:ext uri="{D42A27DB-BD31-4B8C-83A1-F6EECF244321}">
                <p14:modId xmlns:p14="http://schemas.microsoft.com/office/powerpoint/2010/main" val="3874017700"/>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137350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avokutnik 1">
            <a:extLst>
              <a:ext uri="{FF2B5EF4-FFF2-40B4-BE49-F238E27FC236}">
                <a16:creationId xmlns:a16="http://schemas.microsoft.com/office/drawing/2014/main" id="{AF07579A-39B9-4750-A3D6-23F51F89047D}"/>
              </a:ext>
            </a:extLst>
          </p:cNvPr>
          <p:cNvSpPr/>
          <p:nvPr/>
        </p:nvSpPr>
        <p:spPr>
          <a:xfrm>
            <a:off x="557756" y="435936"/>
            <a:ext cx="6789342" cy="584775"/>
          </a:xfrm>
          <a:prstGeom prst="rect">
            <a:avLst/>
          </a:prstGeom>
        </p:spPr>
        <p:txBody>
          <a:bodyPr wrap="square">
            <a:spAutoFit/>
          </a:bodyPr>
          <a:lstStyle/>
          <a:p>
            <a:r>
              <a:rPr lang="hr-HR" sz="3200" dirty="0">
                <a:solidFill>
                  <a:srgbClr val="2E75B6"/>
                </a:solidFill>
                <a:latin typeface="Arial" panose="020B0604020202020204" pitchFamily="34" charset="0"/>
                <a:ea typeface="Arial" panose="020B0604020202020204" pitchFamily="34" charset="0"/>
              </a:rPr>
              <a:t>Iznos,</a:t>
            </a:r>
            <a:r>
              <a:rPr lang="hr-HR" sz="3200" spc="185" dirty="0">
                <a:latin typeface="Arial" panose="020B0604020202020204" pitchFamily="34" charset="0"/>
                <a:ea typeface="Arial" panose="020B0604020202020204" pitchFamily="34" charset="0"/>
                <a:cs typeface="Times New Roman" panose="02020603050405020304" pitchFamily="18" charset="0"/>
              </a:rPr>
              <a:t> </a:t>
            </a:r>
            <a:r>
              <a:rPr lang="hr-HR" sz="3200" dirty="0">
                <a:solidFill>
                  <a:srgbClr val="2E75B6"/>
                </a:solidFill>
                <a:latin typeface="Arial" panose="020B0604020202020204" pitchFamily="34" charset="0"/>
                <a:ea typeface="Arial" panose="020B0604020202020204" pitchFamily="34" charset="0"/>
              </a:rPr>
              <a:t>udio</a:t>
            </a:r>
            <a:r>
              <a:rPr lang="hr-HR" sz="3200" spc="65" dirty="0">
                <a:latin typeface="Arial" panose="020B0604020202020204" pitchFamily="34" charset="0"/>
                <a:ea typeface="Arial" panose="020B0604020202020204" pitchFamily="34" charset="0"/>
                <a:cs typeface="Times New Roman" panose="02020603050405020304" pitchFamily="18" charset="0"/>
              </a:rPr>
              <a:t> </a:t>
            </a:r>
            <a:r>
              <a:rPr lang="hr-HR" sz="3200" dirty="0">
                <a:solidFill>
                  <a:srgbClr val="2E75B6"/>
                </a:solidFill>
                <a:latin typeface="Arial" panose="020B0604020202020204" pitchFamily="34" charset="0"/>
                <a:ea typeface="Arial" panose="020B0604020202020204" pitchFamily="34" charset="0"/>
              </a:rPr>
              <a:t>i</a:t>
            </a:r>
            <a:r>
              <a:rPr lang="hr-HR" sz="3200" spc="-150" dirty="0">
                <a:latin typeface="Arial" panose="020B0604020202020204" pitchFamily="34" charset="0"/>
                <a:ea typeface="Arial" panose="020B0604020202020204" pitchFamily="34" charset="0"/>
                <a:cs typeface="Times New Roman" panose="02020603050405020304" pitchFamily="18" charset="0"/>
              </a:rPr>
              <a:t> </a:t>
            </a:r>
            <a:r>
              <a:rPr lang="hr-HR" sz="3200" dirty="0">
                <a:solidFill>
                  <a:srgbClr val="2E75B6"/>
                </a:solidFill>
                <a:latin typeface="Arial" panose="020B0604020202020204" pitchFamily="34" charset="0"/>
                <a:ea typeface="Arial" panose="020B0604020202020204" pitchFamily="34" charset="0"/>
              </a:rPr>
              <a:t>intenzitet</a:t>
            </a:r>
            <a:r>
              <a:rPr lang="hr-HR" sz="3200" spc="100" dirty="0">
                <a:latin typeface="Arial" panose="020B0604020202020204" pitchFamily="34" charset="0"/>
                <a:ea typeface="Arial" panose="020B0604020202020204" pitchFamily="34" charset="0"/>
                <a:cs typeface="Times New Roman" panose="02020603050405020304" pitchFamily="18" charset="0"/>
              </a:rPr>
              <a:t> </a:t>
            </a:r>
            <a:r>
              <a:rPr lang="hr-HR" sz="3200" dirty="0">
                <a:solidFill>
                  <a:srgbClr val="2E75B6"/>
                </a:solidFill>
                <a:latin typeface="Arial" panose="020B0604020202020204" pitchFamily="34" charset="0"/>
                <a:ea typeface="Arial" panose="020B0604020202020204" pitchFamily="34" charset="0"/>
              </a:rPr>
              <a:t>javne potpore</a:t>
            </a:r>
            <a:r>
              <a:rPr lang="hr-HR" sz="3200" spc="155" dirty="0">
                <a:latin typeface="Arial" panose="020B0604020202020204" pitchFamily="34" charset="0"/>
                <a:ea typeface="Arial" panose="020B0604020202020204" pitchFamily="34" charset="0"/>
                <a:cs typeface="Times New Roman" panose="02020603050405020304" pitchFamily="18" charset="0"/>
              </a:rPr>
              <a:t> </a:t>
            </a:r>
            <a:endParaRPr lang="hr-HR" dirty="0"/>
          </a:p>
        </p:txBody>
      </p:sp>
      <p:sp>
        <p:nvSpPr>
          <p:cNvPr id="3" name="TekstniOkvir 2">
            <a:extLst>
              <a:ext uri="{FF2B5EF4-FFF2-40B4-BE49-F238E27FC236}">
                <a16:creationId xmlns:a16="http://schemas.microsoft.com/office/drawing/2014/main" id="{00E3BED1-6C1B-44F3-8B69-4ED0FB048682}"/>
              </a:ext>
            </a:extLst>
          </p:cNvPr>
          <p:cNvSpPr txBox="1"/>
          <p:nvPr/>
        </p:nvSpPr>
        <p:spPr>
          <a:xfrm>
            <a:off x="871870" y="1711842"/>
            <a:ext cx="9978053" cy="923330"/>
          </a:xfrm>
          <a:prstGeom prst="rect">
            <a:avLst/>
          </a:prstGeom>
          <a:noFill/>
        </p:spPr>
        <p:txBody>
          <a:bodyPr wrap="none" rtlCol="0">
            <a:spAutoFit/>
          </a:bodyPr>
          <a:lstStyle/>
          <a:p>
            <a:r>
              <a:rPr lang="hr-HR"/>
              <a:t>Ukupno raspoloživa sredstva javne potpore za sufinanciranje Mjere 1.2. iznose 466.400,00 EUR u kunskoj</a:t>
            </a:r>
            <a:br>
              <a:rPr lang="hr-HR"/>
            </a:br>
            <a:r>
              <a:rPr lang="hr-HR"/>
              <a:t>protuvrijednosti od 3.519.920,80 </a:t>
            </a:r>
            <a:br>
              <a:rPr lang="hr-HR"/>
            </a:br>
            <a:endParaRPr lang="hr-HR" dirty="0"/>
          </a:p>
        </p:txBody>
      </p:sp>
      <p:sp>
        <p:nvSpPr>
          <p:cNvPr id="4" name="TekstniOkvir 3">
            <a:extLst>
              <a:ext uri="{FF2B5EF4-FFF2-40B4-BE49-F238E27FC236}">
                <a16:creationId xmlns:a16="http://schemas.microsoft.com/office/drawing/2014/main" id="{FA474044-A6A5-4007-A9A9-16A621B5D186}"/>
              </a:ext>
            </a:extLst>
          </p:cNvPr>
          <p:cNvSpPr txBox="1"/>
          <p:nvPr/>
        </p:nvSpPr>
        <p:spPr>
          <a:xfrm>
            <a:off x="871870" y="2651121"/>
            <a:ext cx="10652147" cy="923330"/>
          </a:xfrm>
          <a:prstGeom prst="rect">
            <a:avLst/>
          </a:prstGeom>
          <a:noFill/>
        </p:spPr>
        <p:txBody>
          <a:bodyPr wrap="none" rtlCol="0">
            <a:spAutoFit/>
          </a:bodyPr>
          <a:lstStyle/>
          <a:p>
            <a:r>
              <a:rPr lang="hr-HR" b="1" dirty="0">
                <a:solidFill>
                  <a:srgbClr val="000000"/>
                </a:solidFill>
                <a:latin typeface="Calibri-Light"/>
              </a:rPr>
              <a:t>Ukupan iznos raspoloživih sredstava javne potpore za sufinanciranje Mjere 1.2. na ovom FLAG natječaju iznosi</a:t>
            </a:r>
            <a:br>
              <a:rPr lang="hr-HR" b="1" dirty="0">
                <a:solidFill>
                  <a:srgbClr val="000000"/>
                </a:solidFill>
                <a:latin typeface="Calibri-Light"/>
              </a:rPr>
            </a:br>
            <a:r>
              <a:rPr lang="hr-HR" b="1" dirty="0">
                <a:solidFill>
                  <a:srgbClr val="000000"/>
                </a:solidFill>
                <a:latin typeface="Calibri-Light"/>
              </a:rPr>
              <a:t>265.005,96 EUR (2.000.000,00 HRK)</a:t>
            </a:r>
            <a:r>
              <a:rPr lang="hr-HR" b="1" i="1" dirty="0">
                <a:solidFill>
                  <a:srgbClr val="000000"/>
                </a:solidFill>
                <a:latin typeface="Calibri-LightItalic"/>
              </a:rPr>
              <a:t>.</a:t>
            </a:r>
            <a:r>
              <a:rPr lang="hr-HR" b="1" dirty="0"/>
              <a:t> </a:t>
            </a:r>
            <a:br>
              <a:rPr lang="hr-HR" b="1" dirty="0"/>
            </a:br>
            <a:endParaRPr lang="hr-HR" b="1" dirty="0"/>
          </a:p>
        </p:txBody>
      </p:sp>
      <p:graphicFrame>
        <p:nvGraphicFramePr>
          <p:cNvPr id="6" name="Dijagram 5">
            <a:extLst>
              <a:ext uri="{FF2B5EF4-FFF2-40B4-BE49-F238E27FC236}">
                <a16:creationId xmlns:a16="http://schemas.microsoft.com/office/drawing/2014/main" id="{4490A466-AC21-4630-85B9-026D2F2CA97C}"/>
              </a:ext>
            </a:extLst>
          </p:cNvPr>
          <p:cNvGraphicFramePr/>
          <p:nvPr/>
        </p:nvGraphicFramePr>
        <p:xfrm>
          <a:off x="659218" y="3965943"/>
          <a:ext cx="4582633" cy="17543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Dijagram 8">
            <a:extLst>
              <a:ext uri="{FF2B5EF4-FFF2-40B4-BE49-F238E27FC236}">
                <a16:creationId xmlns:a16="http://schemas.microsoft.com/office/drawing/2014/main" id="{1D875A8A-DBA8-47F0-9942-EDE2C1364285}"/>
              </a:ext>
            </a:extLst>
          </p:cNvPr>
          <p:cNvGraphicFramePr/>
          <p:nvPr>
            <p:extLst>
              <p:ext uri="{D42A27DB-BD31-4B8C-83A1-F6EECF244321}">
                <p14:modId xmlns:p14="http://schemas.microsoft.com/office/powerpoint/2010/main" val="2072121095"/>
              </p:ext>
            </p:extLst>
          </p:nvPr>
        </p:nvGraphicFramePr>
        <p:xfrm>
          <a:off x="6570922" y="3965943"/>
          <a:ext cx="5087956" cy="36933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3" name="Dijagram 12">
            <a:extLst>
              <a:ext uri="{FF2B5EF4-FFF2-40B4-BE49-F238E27FC236}">
                <a16:creationId xmlns:a16="http://schemas.microsoft.com/office/drawing/2014/main" id="{80886985-3E43-4B06-90CD-F6C984F24390}"/>
              </a:ext>
            </a:extLst>
          </p:cNvPr>
          <p:cNvGraphicFramePr/>
          <p:nvPr>
            <p:extLst>
              <p:ext uri="{D42A27DB-BD31-4B8C-83A1-F6EECF244321}">
                <p14:modId xmlns:p14="http://schemas.microsoft.com/office/powerpoint/2010/main" val="826962453"/>
              </p:ext>
            </p:extLst>
          </p:nvPr>
        </p:nvGraphicFramePr>
        <p:xfrm>
          <a:off x="6570923" y="4335275"/>
          <a:ext cx="3253562" cy="138499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5" name="Dijagram 14">
            <a:extLst>
              <a:ext uri="{FF2B5EF4-FFF2-40B4-BE49-F238E27FC236}">
                <a16:creationId xmlns:a16="http://schemas.microsoft.com/office/drawing/2014/main" id="{637D640C-7B17-4B75-9EDF-5FFA272A8C15}"/>
              </a:ext>
            </a:extLst>
          </p:cNvPr>
          <p:cNvGraphicFramePr/>
          <p:nvPr>
            <p:extLst>
              <p:ext uri="{D42A27DB-BD31-4B8C-83A1-F6EECF244321}">
                <p14:modId xmlns:p14="http://schemas.microsoft.com/office/powerpoint/2010/main" val="360485211"/>
              </p:ext>
            </p:extLst>
          </p:nvPr>
        </p:nvGraphicFramePr>
        <p:xfrm>
          <a:off x="10185990" y="4335276"/>
          <a:ext cx="1222745" cy="1278716"/>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extLst>
      <p:ext uri="{BB962C8B-B14F-4D97-AF65-F5344CB8AC3E}">
        <p14:creationId xmlns:p14="http://schemas.microsoft.com/office/powerpoint/2010/main" val="698264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FBB0172E-CDF8-424D-BC6B-46E7819B8E6F}"/>
              </a:ext>
            </a:extLst>
          </p:cNvPr>
          <p:cNvSpPr txBox="1"/>
          <p:nvPr/>
        </p:nvSpPr>
        <p:spPr>
          <a:xfrm>
            <a:off x="318977" y="255181"/>
            <a:ext cx="4000069" cy="523220"/>
          </a:xfrm>
          <a:prstGeom prst="rect">
            <a:avLst/>
          </a:prstGeom>
          <a:noFill/>
        </p:spPr>
        <p:txBody>
          <a:bodyPr wrap="none" rtlCol="0">
            <a:spAutoFit/>
          </a:bodyPr>
          <a:lstStyle/>
          <a:p>
            <a:r>
              <a:rPr lang="hr-HR" sz="2800" dirty="0">
                <a:solidFill>
                  <a:schemeClr val="accent1">
                    <a:lumMod val="75000"/>
                  </a:schemeClr>
                </a:solidFill>
              </a:rPr>
              <a:t>PRIHVATLJIVE AKTIVNOSTI</a:t>
            </a:r>
          </a:p>
        </p:txBody>
      </p:sp>
      <p:sp>
        <p:nvSpPr>
          <p:cNvPr id="4" name="TekstniOkvir 3">
            <a:extLst>
              <a:ext uri="{FF2B5EF4-FFF2-40B4-BE49-F238E27FC236}">
                <a16:creationId xmlns:a16="http://schemas.microsoft.com/office/drawing/2014/main" id="{90FC0290-D3A5-407D-82A4-7BEAAD9834D8}"/>
              </a:ext>
            </a:extLst>
          </p:cNvPr>
          <p:cNvSpPr txBox="1"/>
          <p:nvPr/>
        </p:nvSpPr>
        <p:spPr>
          <a:xfrm>
            <a:off x="496186" y="982176"/>
            <a:ext cx="11695814" cy="5201424"/>
          </a:xfrm>
          <a:prstGeom prst="rect">
            <a:avLst/>
          </a:prstGeom>
          <a:noFill/>
          <a:ln>
            <a:solidFill>
              <a:schemeClr val="accent1">
                <a:lumMod val="60000"/>
                <a:lumOff val="40000"/>
              </a:schemeClr>
            </a:solidFill>
          </a:ln>
        </p:spPr>
        <p:txBody>
          <a:bodyPr wrap="square" rtlCol="0">
            <a:spAutoFit/>
          </a:bodyPr>
          <a:lstStyle/>
          <a:p>
            <a:pPr marL="342900" indent="-342900">
              <a:buAutoNum type="arabicPeriod"/>
            </a:pPr>
            <a:r>
              <a:rPr lang="hr-HR" b="1" dirty="0"/>
              <a:t>ULAGANJA U AKVAKULTURI</a:t>
            </a:r>
          </a:p>
          <a:p>
            <a:endParaRPr lang="hr-HR" b="1" dirty="0"/>
          </a:p>
          <a:p>
            <a:r>
              <a:rPr lang="hr-HR" sz="2000" dirty="0"/>
              <a:t>Ulaganja u opremanje uzgajališta u akvakulturi u svrhu modernizacije poslovanja, čuvanja kvalitete,</a:t>
            </a:r>
          </a:p>
          <a:p>
            <a:r>
              <a:rPr lang="hr-HR" sz="2000" dirty="0"/>
              <a:t>distribucije proizvoda i unaprjeđenja sigurnosti, higijene, zdravstvenih i radnih uvjeta; te ulaganja u</a:t>
            </a:r>
          </a:p>
          <a:p>
            <a:r>
              <a:rPr lang="hr-HR" sz="2000" dirty="0"/>
              <a:t>građenje i/ili opremanje centra za pročišćavanje školjki (</a:t>
            </a:r>
            <a:r>
              <a:rPr lang="hr-HR" sz="2000" dirty="0" err="1"/>
              <a:t>purifikacijski</a:t>
            </a:r>
            <a:r>
              <a:rPr lang="hr-HR" sz="2000" dirty="0"/>
              <a:t> centar) i/ili otpremnog centra.</a:t>
            </a:r>
          </a:p>
          <a:p>
            <a:endParaRPr lang="hr-HR" sz="2000" dirty="0"/>
          </a:p>
          <a:p>
            <a:pPr marL="342900" indent="-342900">
              <a:buAutoNum type="arabicPeriod" startAt="2"/>
            </a:pPr>
            <a:r>
              <a:rPr lang="hr-HR" sz="2000" b="1" dirty="0"/>
              <a:t>ULAGANJA U GOSPODARSKI RIBOLOV</a:t>
            </a:r>
          </a:p>
          <a:p>
            <a:endParaRPr lang="hr-HR" sz="2000" b="1" dirty="0"/>
          </a:p>
          <a:p>
            <a:r>
              <a:rPr lang="hr-HR" sz="2000" dirty="0"/>
              <a:t> </a:t>
            </a:r>
            <a:r>
              <a:rPr lang="hr-HR" sz="2000" dirty="0">
                <a:solidFill>
                  <a:schemeClr val="accent1">
                    <a:lumMod val="75000"/>
                  </a:schemeClr>
                </a:solidFill>
              </a:rPr>
              <a:t>-Ulaganja povezana s plovilom</a:t>
            </a:r>
            <a:r>
              <a:rPr lang="hr-HR" sz="2000" dirty="0"/>
              <a:t>;</a:t>
            </a:r>
          </a:p>
          <a:p>
            <a:r>
              <a:rPr lang="hr-HR" sz="2000" dirty="0"/>
              <a:t> opremanje plovila sa svrhom poboljšanja sigurnosnih, zdravstvenih, higijenskih te radnih uvjeta,</a:t>
            </a:r>
          </a:p>
          <a:p>
            <a:r>
              <a:rPr lang="hr-HR" sz="2000" dirty="0"/>
              <a:t>podizanja kvalitete ulova na ribarskih plovilima, jačanja energetske učinkovitosti, (poglavlje</a:t>
            </a:r>
          </a:p>
          <a:p>
            <a:r>
              <a:rPr lang="hr-HR" sz="2000" dirty="0"/>
              <a:t>6.2.2.teksta Natječaja, redni broj 2, oznaka troška 2.1., 2.2., 2.3., 2.4., 2.5. i 2.6)</a:t>
            </a:r>
          </a:p>
          <a:p>
            <a:r>
              <a:rPr lang="hr-HR" sz="2000" dirty="0"/>
              <a:t> </a:t>
            </a:r>
            <a:r>
              <a:rPr lang="hr-HR" sz="2000" dirty="0">
                <a:solidFill>
                  <a:schemeClr val="accent1">
                    <a:lumMod val="75000"/>
                  </a:schemeClr>
                </a:solidFill>
              </a:rPr>
              <a:t>-Opremanje izvan ribarskog plovila </a:t>
            </a:r>
            <a:r>
              <a:rPr lang="hr-HR" sz="2000" dirty="0"/>
              <a:t>koja doprinose unaprjeđenju dodane vrijednosti i kvalitete</a:t>
            </a:r>
          </a:p>
          <a:p>
            <a:r>
              <a:rPr lang="hr-HR" sz="2000" dirty="0"/>
              <a:t>ulova sa ribarskog plovila (taksativno navedena u Poglavlju 6.2.2.. teksta Natječaja, redni broj</a:t>
            </a:r>
          </a:p>
          <a:p>
            <a:r>
              <a:rPr lang="hr-HR" sz="2000" dirty="0"/>
              <a:t>2, oznaka troška 2.7.) ;</a:t>
            </a:r>
          </a:p>
          <a:p>
            <a:endParaRPr lang="hr-HR" dirty="0"/>
          </a:p>
          <a:p>
            <a:r>
              <a:rPr lang="hr-HR" dirty="0"/>
              <a:t>3.  </a:t>
            </a:r>
            <a:r>
              <a:rPr lang="hr-HR" b="1" dirty="0"/>
              <a:t>PROMIDŽBENE AKTIVNOSTI</a:t>
            </a:r>
          </a:p>
        </p:txBody>
      </p:sp>
    </p:spTree>
    <p:extLst>
      <p:ext uri="{BB962C8B-B14F-4D97-AF65-F5344CB8AC3E}">
        <p14:creationId xmlns:p14="http://schemas.microsoft.com/office/powerpoint/2010/main" val="1280550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556470C1-9C92-4816-B4CF-2775ED4B6C01}"/>
              </a:ext>
            </a:extLst>
          </p:cNvPr>
          <p:cNvSpPr txBox="1"/>
          <p:nvPr/>
        </p:nvSpPr>
        <p:spPr>
          <a:xfrm>
            <a:off x="350874" y="404037"/>
            <a:ext cx="5284382" cy="738664"/>
          </a:xfrm>
          <a:prstGeom prst="rect">
            <a:avLst/>
          </a:prstGeom>
          <a:noFill/>
        </p:spPr>
        <p:txBody>
          <a:bodyPr wrap="square" rtlCol="0">
            <a:spAutoFit/>
          </a:bodyPr>
          <a:lstStyle/>
          <a:p>
            <a:r>
              <a:rPr lang="hr-HR" sz="2800" dirty="0">
                <a:solidFill>
                  <a:schemeClr val="accent1">
                    <a:lumMod val="75000"/>
                  </a:schemeClr>
                </a:solidFill>
              </a:rPr>
              <a:t>PRIHVATLJIVI NOSITELJI PROJEKTA</a:t>
            </a:r>
          </a:p>
          <a:p>
            <a:r>
              <a:rPr lang="hr-HR" sz="1400" dirty="0">
                <a:solidFill>
                  <a:schemeClr val="accent1">
                    <a:lumMod val="75000"/>
                  </a:schemeClr>
                </a:solidFill>
              </a:rPr>
              <a:t>NIJE SVE NAVEDENO-TEKST NATJEČAJA</a:t>
            </a:r>
          </a:p>
        </p:txBody>
      </p:sp>
      <p:sp>
        <p:nvSpPr>
          <p:cNvPr id="3" name="TekstniOkvir 2">
            <a:extLst>
              <a:ext uri="{FF2B5EF4-FFF2-40B4-BE49-F238E27FC236}">
                <a16:creationId xmlns:a16="http://schemas.microsoft.com/office/drawing/2014/main" id="{8B8A317E-B152-4D99-8CDC-C99BC2E42687}"/>
              </a:ext>
            </a:extLst>
          </p:cNvPr>
          <p:cNvSpPr txBox="1"/>
          <p:nvPr/>
        </p:nvSpPr>
        <p:spPr>
          <a:xfrm>
            <a:off x="350874" y="1137684"/>
            <a:ext cx="11916724" cy="5355312"/>
          </a:xfrm>
          <a:prstGeom prst="rect">
            <a:avLst/>
          </a:prstGeom>
          <a:noFill/>
        </p:spPr>
        <p:txBody>
          <a:bodyPr wrap="none" rtlCol="0">
            <a:spAutoFit/>
          </a:bodyPr>
          <a:lstStyle/>
          <a:p>
            <a:r>
              <a:rPr lang="hr-HR" dirty="0"/>
              <a:t>Prihvatljivi nositelj projekta u okviru provedbe FLAG natječaja za Mjeru 1.2 </a:t>
            </a:r>
            <a:r>
              <a:rPr lang="hr-HR" b="1" dirty="0"/>
              <a:t>je fizička ili pravna osoba u rangu/kategoriji </a:t>
            </a:r>
          </a:p>
          <a:p>
            <a:r>
              <a:rPr lang="hr-HR" b="1" dirty="0"/>
              <a:t>mikro, malog ili srednjeg poduzeća kako je definirano Preporukom Komisije 2003/361/EZ.</a:t>
            </a:r>
          </a:p>
          <a:p>
            <a:r>
              <a:rPr lang="hr-HR" dirty="0"/>
              <a:t>Prihvatljivi nositelji projekata unutar Mjere 1.2 moraju ispuniti sljedeće uvjete:</a:t>
            </a:r>
          </a:p>
          <a:p>
            <a:r>
              <a:rPr lang="hr-HR" dirty="0"/>
              <a:t>1) Nositelj projekta mora imati sjedište ili biti registriran ili imati podružnicu ili izdvojen proizvodni pogon</a:t>
            </a:r>
          </a:p>
          <a:p>
            <a:r>
              <a:rPr lang="hr-HR" dirty="0"/>
              <a:t>   ili biti nositelj koncesije za gospodarsko korištenje pomorskog dobra u svrhu obavljanja djelatnosti akvakulture unutar </a:t>
            </a:r>
          </a:p>
          <a:p>
            <a:r>
              <a:rPr lang="hr-HR" dirty="0"/>
              <a:t>   </a:t>
            </a:r>
            <a:r>
              <a:rPr lang="hr-HR" dirty="0" err="1"/>
              <a:t>ribarstvenog</a:t>
            </a:r>
            <a:r>
              <a:rPr lang="hr-HR" dirty="0"/>
              <a:t> područja FLAG-a Tri mora;</a:t>
            </a:r>
          </a:p>
          <a:p>
            <a:r>
              <a:rPr lang="hr-HR" dirty="0"/>
              <a:t>2) Nositelj projekta za provedbu aktivnosti pod brojem 1. mora biti nositelj dozvole za akvakulturu;</a:t>
            </a:r>
          </a:p>
          <a:p>
            <a:r>
              <a:rPr lang="hr-HR" dirty="0"/>
              <a:t>3) Nositelj projekta za provedbu aktivnosti pod brojem 2. Poglavlja 5. Natječaja, mora biti vlasnik plovila</a:t>
            </a:r>
          </a:p>
          <a:p>
            <a:r>
              <a:rPr lang="hr-HR" dirty="0"/>
              <a:t>    i/ili ovlaštenik važeće povlastice za obavljanje gospodarskog ribolova,</a:t>
            </a:r>
          </a:p>
          <a:p>
            <a:r>
              <a:rPr lang="hr-HR" dirty="0"/>
              <a:t>4) Posebni uvjeti za nositelje projekta u okviru aktivnosti pod rednim brojem 2, Poglavlje 5. Natječaja (gosp. ribolov):</a:t>
            </a:r>
          </a:p>
          <a:p>
            <a:r>
              <a:rPr lang="hr-HR" dirty="0"/>
              <a:t>    a) Nositelj projekta mora biti vlasnik ribarskog plovila ili ovlaštenik važeće povlastice za gospodarski ribolov;</a:t>
            </a:r>
          </a:p>
          <a:p>
            <a:r>
              <a:rPr lang="hr-HR" dirty="0"/>
              <a:t>    b) Ribarsko plovilo mora posjedovati dozvolu za plovidbu brodice čime se dokazuje da je plovilo u funkciji;</a:t>
            </a:r>
          </a:p>
          <a:p>
            <a:r>
              <a:rPr lang="hr-HR" dirty="0"/>
              <a:t>    c) Nositelj projekta mora biti vlasnik ribarskog plovila ili ovlaštenik važeće povlastice, osim za ulaganja iz Poglavlja 6.2.2. </a:t>
            </a:r>
          </a:p>
          <a:p>
            <a:r>
              <a:rPr lang="hr-HR" dirty="0"/>
              <a:t>    FLAG Natječaja, aktivnost redni broj 2. oznaka troška 2.6.1., 2.6.2.,2.6.3. i 2.6.4. za koje je prihvatljiv nositelj projekta</a:t>
            </a:r>
          </a:p>
          <a:p>
            <a:r>
              <a:rPr lang="hr-HR" dirty="0"/>
              <a:t>    vlasnik ribarskog plovila ili vlasnik važeće povlastice.</a:t>
            </a:r>
          </a:p>
          <a:p>
            <a:r>
              <a:rPr lang="hr-HR" dirty="0"/>
              <a:t>d) Ribarsko plovilo koje obavlja gospodarski ribolov na moru mora biti upisano u Registar ribarske flote</a:t>
            </a:r>
          </a:p>
          <a:p>
            <a:r>
              <a:rPr lang="hr-HR" dirty="0"/>
              <a:t>e) Ribarsko plovilo mora imati dostatnu ribolovnu aktivnost od najmanje 20 ribolovnih dana ostvarenih u kalendarskoj godini </a:t>
            </a:r>
          </a:p>
          <a:p>
            <a:r>
              <a:rPr lang="hr-HR" dirty="0"/>
              <a:t>     koja prethodi podnošenju prijave projekta;</a:t>
            </a:r>
          </a:p>
          <a:p>
            <a:r>
              <a:rPr lang="hr-HR" dirty="0"/>
              <a:t>5) Nositelj projekta mora imati podmirene financijske obveze prema Državnom proračunu RH po osnovi javnih davanja;</a:t>
            </a:r>
          </a:p>
        </p:txBody>
      </p:sp>
    </p:spTree>
    <p:extLst>
      <p:ext uri="{BB962C8B-B14F-4D97-AF65-F5344CB8AC3E}">
        <p14:creationId xmlns:p14="http://schemas.microsoft.com/office/powerpoint/2010/main" val="1215878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152A8924-60C1-48DC-8C04-989DBB848423}"/>
              </a:ext>
            </a:extLst>
          </p:cNvPr>
          <p:cNvSpPr txBox="1"/>
          <p:nvPr/>
        </p:nvSpPr>
        <p:spPr>
          <a:xfrm>
            <a:off x="446567" y="350874"/>
            <a:ext cx="7205178" cy="800219"/>
          </a:xfrm>
          <a:prstGeom prst="rect">
            <a:avLst/>
          </a:prstGeom>
          <a:noFill/>
        </p:spPr>
        <p:txBody>
          <a:bodyPr wrap="none" rtlCol="0">
            <a:spAutoFit/>
          </a:bodyPr>
          <a:lstStyle/>
          <a:p>
            <a:r>
              <a:rPr lang="hr-HR" sz="2800" dirty="0">
                <a:solidFill>
                  <a:schemeClr val="accent1">
                    <a:lumMod val="75000"/>
                  </a:schemeClr>
                </a:solidFill>
              </a:rPr>
              <a:t>PRIHVATLJIVI TROŠKOVI</a:t>
            </a:r>
          </a:p>
          <a:p>
            <a:r>
              <a:rPr lang="hr-HR" dirty="0">
                <a:solidFill>
                  <a:schemeClr val="accent1">
                    <a:lumMod val="75000"/>
                  </a:schemeClr>
                </a:solidFill>
              </a:rPr>
              <a:t>sukladno poglavlju 6.2.1. i 6.2.2. teksta Natječaja, OPĆI I IZRAVNI TROŠKOVI</a:t>
            </a:r>
          </a:p>
        </p:txBody>
      </p:sp>
      <p:sp>
        <p:nvSpPr>
          <p:cNvPr id="3" name="TekstniOkvir 2">
            <a:extLst>
              <a:ext uri="{FF2B5EF4-FFF2-40B4-BE49-F238E27FC236}">
                <a16:creationId xmlns:a16="http://schemas.microsoft.com/office/drawing/2014/main" id="{CFEC40A4-4DB5-4B30-AC09-5C2B5A7CC0F3}"/>
              </a:ext>
            </a:extLst>
          </p:cNvPr>
          <p:cNvSpPr txBox="1"/>
          <p:nvPr/>
        </p:nvSpPr>
        <p:spPr>
          <a:xfrm>
            <a:off x="259498" y="1367295"/>
            <a:ext cx="7710829" cy="1477328"/>
          </a:xfrm>
          <a:prstGeom prst="rect">
            <a:avLst/>
          </a:prstGeom>
          <a:noFill/>
          <a:ln>
            <a:solidFill>
              <a:schemeClr val="accent1">
                <a:lumMod val="75000"/>
              </a:schemeClr>
            </a:solidFill>
          </a:ln>
        </p:spPr>
        <p:txBody>
          <a:bodyPr wrap="none" rtlCol="0">
            <a:spAutoFit/>
          </a:bodyPr>
          <a:lstStyle/>
          <a:p>
            <a:pPr eaLnBrk="0"/>
            <a:r>
              <a:rPr lang="hr-HR" dirty="0"/>
              <a:t>Ulaganja u ribarska plovila su prihvatljiva pod uvjetom da:</a:t>
            </a:r>
          </a:p>
          <a:p>
            <a:pPr eaLnBrk="0"/>
            <a:r>
              <a:rPr lang="hr-HR" dirty="0"/>
              <a:t> </a:t>
            </a:r>
            <a:r>
              <a:rPr lang="hr-HR" b="1" dirty="0">
                <a:solidFill>
                  <a:schemeClr val="accent1">
                    <a:lumMod val="75000"/>
                  </a:schemeClr>
                </a:solidFill>
              </a:rPr>
              <a:t>NE</a:t>
            </a:r>
            <a:r>
              <a:rPr lang="hr-HR" dirty="0"/>
              <a:t> povećavaju ribolovni kapacitet plovila</a:t>
            </a:r>
          </a:p>
          <a:p>
            <a:pPr eaLnBrk="0"/>
            <a:r>
              <a:rPr lang="hr-HR" dirty="0"/>
              <a:t> </a:t>
            </a:r>
            <a:r>
              <a:rPr lang="hr-HR" b="1" dirty="0">
                <a:solidFill>
                  <a:schemeClr val="accent1">
                    <a:lumMod val="75000"/>
                  </a:schemeClr>
                </a:solidFill>
              </a:rPr>
              <a:t>NE</a:t>
            </a:r>
            <a:r>
              <a:rPr lang="hr-HR" dirty="0"/>
              <a:t> povećavaju sposobnost plovila za pronalaženjem ribe</a:t>
            </a:r>
          </a:p>
          <a:p>
            <a:r>
              <a:rPr lang="hr-HR" dirty="0"/>
              <a:t> </a:t>
            </a:r>
            <a:r>
              <a:rPr lang="hr-HR" b="1" dirty="0">
                <a:solidFill>
                  <a:schemeClr val="accent1">
                    <a:lumMod val="75000"/>
                  </a:schemeClr>
                </a:solidFill>
              </a:rPr>
              <a:t>NISU</a:t>
            </a:r>
            <a:r>
              <a:rPr lang="hr-HR" dirty="0"/>
              <a:t> povezana s redovitim ili preventivnim održavanjem </a:t>
            </a:r>
          </a:p>
          <a:p>
            <a:r>
              <a:rPr lang="hr-HR" dirty="0"/>
              <a:t> bilo kojeg dijela opreme koje je potrebno za održavanje uređaja u radnom stanju</a:t>
            </a:r>
          </a:p>
        </p:txBody>
      </p:sp>
      <p:sp>
        <p:nvSpPr>
          <p:cNvPr id="4" name="TekstniOkvir 3">
            <a:extLst>
              <a:ext uri="{FF2B5EF4-FFF2-40B4-BE49-F238E27FC236}">
                <a16:creationId xmlns:a16="http://schemas.microsoft.com/office/drawing/2014/main" id="{5EAB8C78-1D99-45C7-9105-C5FAA8FC00FB}"/>
              </a:ext>
            </a:extLst>
          </p:cNvPr>
          <p:cNvSpPr txBox="1"/>
          <p:nvPr/>
        </p:nvSpPr>
        <p:spPr>
          <a:xfrm>
            <a:off x="152652" y="3178628"/>
            <a:ext cx="11608499" cy="1015663"/>
          </a:xfrm>
          <a:prstGeom prst="rect">
            <a:avLst/>
          </a:prstGeom>
          <a:noFill/>
        </p:spPr>
        <p:txBody>
          <a:bodyPr wrap="none" rtlCol="0">
            <a:spAutoFit/>
          </a:bodyPr>
          <a:lstStyle/>
          <a:p>
            <a:r>
              <a:rPr lang="hr-HR" sz="2000" b="1" dirty="0"/>
              <a:t>Prihvatljivi su troškovi nastali u razdoblju prije datuma podnošenja prijave projekta, ali ne prije 04. 10.2019.</a:t>
            </a:r>
          </a:p>
          <a:p>
            <a:r>
              <a:rPr lang="hr-HR" sz="2000" b="1" dirty="0"/>
              <a:t>godine do zaključno 31.12.2022. godine, izuzev općih troškova. Opći troškovi su prihvatljivi prije datuma</a:t>
            </a:r>
          </a:p>
          <a:p>
            <a:r>
              <a:rPr lang="hr-HR" sz="2000" b="1" dirty="0"/>
              <a:t>podnošenja prijave na FLAG natječaj, a koji su nastali nakon 01. siječnja 2016. godine.</a:t>
            </a:r>
          </a:p>
        </p:txBody>
      </p:sp>
      <p:sp>
        <p:nvSpPr>
          <p:cNvPr id="5" name="TekstniOkvir 4">
            <a:extLst>
              <a:ext uri="{FF2B5EF4-FFF2-40B4-BE49-F238E27FC236}">
                <a16:creationId xmlns:a16="http://schemas.microsoft.com/office/drawing/2014/main" id="{D15DA64A-A7CA-4D40-A063-4B5C91E3AA53}"/>
              </a:ext>
            </a:extLst>
          </p:cNvPr>
          <p:cNvSpPr txBox="1"/>
          <p:nvPr/>
        </p:nvSpPr>
        <p:spPr>
          <a:xfrm>
            <a:off x="259498" y="4463143"/>
            <a:ext cx="10452157" cy="1754326"/>
          </a:xfrm>
          <a:prstGeom prst="rect">
            <a:avLst/>
          </a:prstGeom>
          <a:noFill/>
        </p:spPr>
        <p:txBody>
          <a:bodyPr wrap="none" rtlCol="0">
            <a:spAutoFit/>
          </a:bodyPr>
          <a:lstStyle/>
          <a:p>
            <a:r>
              <a:rPr lang="hr-HR" dirty="0"/>
              <a:t>OPĆI TROŠKOVI: troškovi izrade studije utjecaja na okoliš, troškovi izrade procjene o potrebi izrade studije, </a:t>
            </a:r>
          </a:p>
          <a:p>
            <a:r>
              <a:rPr lang="hr-HR" dirty="0"/>
              <a:t>trošak izrade elaborata zaštite okoliša, </a:t>
            </a:r>
            <a:r>
              <a:rPr lang="hr-HR" dirty="0">
                <a:solidFill>
                  <a:schemeClr val="accent1">
                    <a:lumMod val="75000"/>
                  </a:schemeClr>
                </a:solidFill>
              </a:rPr>
              <a:t>troškovi pripreme dokumentacije za natječaj i provedbu projekta </a:t>
            </a:r>
          </a:p>
          <a:p>
            <a:r>
              <a:rPr lang="hr-HR" dirty="0">
                <a:solidFill>
                  <a:schemeClr val="accent1">
                    <a:lumMod val="75000"/>
                  </a:schemeClr>
                </a:solidFill>
              </a:rPr>
              <a:t>(konzultantske usluge za pripremu Zahtjeva za potporu i Zahtjeva za isplatu) </a:t>
            </a:r>
          </a:p>
          <a:p>
            <a:endParaRPr lang="hr-HR" dirty="0">
              <a:solidFill>
                <a:schemeClr val="accent1">
                  <a:lumMod val="75000"/>
                </a:schemeClr>
              </a:solidFill>
            </a:endParaRPr>
          </a:p>
          <a:p>
            <a:r>
              <a:rPr lang="hr-HR" b="1" dirty="0"/>
              <a:t>Opći troškovi prihvatljivi su do gornje granice od 12% vrijednosti ukupno prihvatljivih troškova projekta (bez</a:t>
            </a:r>
          </a:p>
          <a:p>
            <a:r>
              <a:rPr lang="hr-HR" b="1" dirty="0"/>
              <a:t>općih troškova)</a:t>
            </a:r>
          </a:p>
        </p:txBody>
      </p:sp>
    </p:spTree>
    <p:extLst>
      <p:ext uri="{BB962C8B-B14F-4D97-AF65-F5344CB8AC3E}">
        <p14:creationId xmlns:p14="http://schemas.microsoft.com/office/powerpoint/2010/main" val="2223067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7B88A452-CAC3-4E4D-A825-DD2258AEF8F2}"/>
              </a:ext>
            </a:extLst>
          </p:cNvPr>
          <p:cNvSpPr txBox="1"/>
          <p:nvPr/>
        </p:nvSpPr>
        <p:spPr>
          <a:xfrm>
            <a:off x="457200" y="372140"/>
            <a:ext cx="7573099" cy="523220"/>
          </a:xfrm>
          <a:prstGeom prst="rect">
            <a:avLst/>
          </a:prstGeom>
          <a:noFill/>
        </p:spPr>
        <p:txBody>
          <a:bodyPr wrap="none" rtlCol="0">
            <a:spAutoFit/>
          </a:bodyPr>
          <a:lstStyle/>
          <a:p>
            <a:r>
              <a:rPr lang="hr-HR" sz="2800" dirty="0">
                <a:solidFill>
                  <a:schemeClr val="accent1">
                    <a:lumMod val="75000"/>
                  </a:schemeClr>
                </a:solidFill>
              </a:rPr>
              <a:t>UVJETI PRIHVATLJIVOSTI PROJEKTA </a:t>
            </a:r>
            <a:r>
              <a:rPr lang="hr-HR" dirty="0">
                <a:solidFill>
                  <a:schemeClr val="accent1">
                    <a:lumMod val="75000"/>
                  </a:schemeClr>
                </a:solidFill>
              </a:rPr>
              <a:t>TEKST NATJEČAJA POG.4</a:t>
            </a:r>
          </a:p>
        </p:txBody>
      </p:sp>
      <p:sp>
        <p:nvSpPr>
          <p:cNvPr id="3" name="TekstniOkvir 2">
            <a:extLst>
              <a:ext uri="{FF2B5EF4-FFF2-40B4-BE49-F238E27FC236}">
                <a16:creationId xmlns:a16="http://schemas.microsoft.com/office/drawing/2014/main" id="{8DF02ACB-0C70-4B69-970C-819458B72AE2}"/>
              </a:ext>
            </a:extLst>
          </p:cNvPr>
          <p:cNvSpPr txBox="1"/>
          <p:nvPr/>
        </p:nvSpPr>
        <p:spPr>
          <a:xfrm>
            <a:off x="372140" y="895360"/>
            <a:ext cx="11732568" cy="5262979"/>
          </a:xfrm>
          <a:prstGeom prst="rect">
            <a:avLst/>
          </a:prstGeom>
          <a:noFill/>
        </p:spPr>
        <p:txBody>
          <a:bodyPr wrap="square" rtlCol="0">
            <a:spAutoFit/>
          </a:bodyPr>
          <a:lstStyle/>
          <a:p>
            <a:r>
              <a:rPr lang="hr-HR" sz="1600" dirty="0"/>
              <a:t>1. Projekt ne smije biti fizički završen ili u cijelosti proveden u trenutku podnošenja prijave.</a:t>
            </a:r>
          </a:p>
          <a:p>
            <a:r>
              <a:rPr lang="hr-HR" sz="1600" dirty="0"/>
              <a:t>2. Rezultati projekta moraju biti financijski održivi. Za ulaganja u ribarska plovila financijska održivost projekta se provjerava u</a:t>
            </a:r>
          </a:p>
          <a:p>
            <a:r>
              <a:rPr lang="hr-HR" sz="1600" dirty="0"/>
              <a:t>   sklopu Obrasca 1.A. Za ulaganja izvan ribarskog plovila, ulaganja u marikulturu financijska održivost projekta se dodatno </a:t>
            </a:r>
          </a:p>
          <a:p>
            <a:r>
              <a:rPr lang="hr-HR" sz="1600" dirty="0"/>
              <a:t>   provjerava i u sklopu Obrasca 1.C Održivost projekta.</a:t>
            </a:r>
          </a:p>
          <a:p>
            <a:r>
              <a:rPr lang="hr-HR" sz="1600" dirty="0"/>
              <a:t>3. Projekt se mora provoditi na </a:t>
            </a:r>
            <a:r>
              <a:rPr lang="hr-HR" sz="1600" dirty="0" err="1"/>
              <a:t>ribarstvenom</a:t>
            </a:r>
            <a:r>
              <a:rPr lang="hr-HR" sz="1600" dirty="0"/>
              <a:t> području FLAG-a „Tri mora” . Prostori/objekti koji su predmet</a:t>
            </a:r>
          </a:p>
          <a:p>
            <a:r>
              <a:rPr lang="hr-HR" sz="1600" dirty="0"/>
              <a:t>   investicijskih ulaganja moraju biti na </a:t>
            </a:r>
            <a:r>
              <a:rPr lang="hr-HR" sz="1600" dirty="0" err="1"/>
              <a:t>ribarstvenom</a:t>
            </a:r>
            <a:r>
              <a:rPr lang="hr-HR" sz="1600" dirty="0"/>
              <a:t> području FLAG-a. Investicijska ulaganja ne smiju se provoditi </a:t>
            </a:r>
          </a:p>
          <a:p>
            <a:r>
              <a:rPr lang="hr-HR" sz="1600" dirty="0"/>
              <a:t>   na operativnoj ili manipulativnoj obali te ne smiju uključivati aktivnosti koje su obuhvaćene Čl. 43 Uredbe (EU) 508/2014. </a:t>
            </a:r>
          </a:p>
          <a:p>
            <a:r>
              <a:rPr lang="hr-HR" sz="1600" dirty="0"/>
              <a:t>4. Ulaganja u plovilo za poboljšanje sigurnosnih, zdravstvenih, higijenskih i radnih uvjeta prihvatljiva su pod uvjetom </a:t>
            </a:r>
          </a:p>
          <a:p>
            <a:r>
              <a:rPr lang="hr-HR" sz="1600" dirty="0"/>
              <a:t>    da nadilaze zahtjeve predviđene pravom Unije i nacionalnim pravom.</a:t>
            </a:r>
          </a:p>
          <a:p>
            <a:r>
              <a:rPr lang="hr-HR" sz="1600" dirty="0"/>
              <a:t>5. Projekti koji su u postupku dodjele sredstava u sklopu nacionalnih natječaja za isti tip ulaganja </a:t>
            </a:r>
          </a:p>
          <a:p>
            <a:r>
              <a:rPr lang="hr-HR" sz="1600" dirty="0"/>
              <a:t>    (Mjera I.8, I.20, I.22, II.2/II.3/II.4 Operativnog programa za pomorstvo i ribarstvo RH 2014. – 2020.) mogu istovremeno</a:t>
            </a:r>
          </a:p>
          <a:p>
            <a:r>
              <a:rPr lang="hr-HR" sz="1600" dirty="0"/>
              <a:t>    biti u postupku odabira projekata temeljem ovog FLAG-natječaja za isti tip ulaganja, ali ne za istu vrstu troška.</a:t>
            </a:r>
          </a:p>
          <a:p>
            <a:r>
              <a:rPr lang="hr-HR" sz="1600" dirty="0"/>
              <a:t>6. Ako se projekt sastoji od ulaganja u plovilo za poboljšanje higijenskih, zdravstvenih, sigurnosnih i radnih uvjeta ribara</a:t>
            </a:r>
          </a:p>
          <a:p>
            <a:r>
              <a:rPr lang="hr-HR" sz="1600" dirty="0"/>
              <a:t>    te za ulaganja na ribarskim plovilima u cilju promicanja energetske učinkovitosti, potpora se ne dodjeljuje više od jedanput </a:t>
            </a:r>
          </a:p>
          <a:p>
            <a:r>
              <a:rPr lang="hr-HR" sz="1600" dirty="0"/>
              <a:t>    za istu vrstu ulaganja tijekom razdoblja programiranja za isto ribarsko plovilo. Navedeno uključuje i potporu u okviru </a:t>
            </a:r>
          </a:p>
          <a:p>
            <a:r>
              <a:rPr lang="hr-HR" sz="1600" dirty="0"/>
              <a:t>    nacionalnih mjera Operativnog programa za pomorstvo i ribarstvo za razdoblje 2014. – 2020.</a:t>
            </a:r>
          </a:p>
          <a:p>
            <a:r>
              <a:rPr lang="hr-HR" sz="1600" dirty="0"/>
              <a:t>7. Projekt mora doprinijeti ispunjavanju barem jedne razvojne potrebe navedene u Obrascu 1.A</a:t>
            </a:r>
          </a:p>
          <a:p>
            <a:r>
              <a:rPr lang="hr-HR" sz="1600" dirty="0"/>
              <a:t>8. Projekt mora biti u skladu s najmanje jednom od horizontalnih politika Europske unije o: održivom razvoju i zaštiti okoliša,</a:t>
            </a:r>
          </a:p>
          <a:p>
            <a:r>
              <a:rPr lang="hr-HR" sz="1600" dirty="0"/>
              <a:t>   ravnopravnosti spolova i nediskriminaciji, ublažavanju klimatskih promjena i inovacijama.</a:t>
            </a:r>
          </a:p>
          <a:p>
            <a:r>
              <a:rPr lang="hr-HR" sz="1600" dirty="0"/>
              <a:t>9. Projekt mora doprinijeti postizanju najmanje jednog specifičnog cilja provedbe lokalnog razvoja pod vodstvom zajednice</a:t>
            </a:r>
          </a:p>
          <a:p>
            <a:r>
              <a:rPr lang="hr-HR" sz="1600" dirty="0"/>
              <a:t>  u zemljama Europske unije.  </a:t>
            </a:r>
          </a:p>
        </p:txBody>
      </p:sp>
    </p:spTree>
    <p:extLst>
      <p:ext uri="{BB962C8B-B14F-4D97-AF65-F5344CB8AC3E}">
        <p14:creationId xmlns:p14="http://schemas.microsoft.com/office/powerpoint/2010/main" val="596739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D004E13D-0ADE-4A12-9194-B6388DDBB64A}"/>
              </a:ext>
            </a:extLst>
          </p:cNvPr>
          <p:cNvSpPr txBox="1"/>
          <p:nvPr/>
        </p:nvSpPr>
        <p:spPr>
          <a:xfrm>
            <a:off x="223283" y="350875"/>
            <a:ext cx="5512791" cy="523220"/>
          </a:xfrm>
          <a:prstGeom prst="rect">
            <a:avLst/>
          </a:prstGeom>
          <a:noFill/>
        </p:spPr>
        <p:txBody>
          <a:bodyPr wrap="none" rtlCol="0">
            <a:spAutoFit/>
          </a:bodyPr>
          <a:lstStyle/>
          <a:p>
            <a:r>
              <a:rPr lang="hr-HR" sz="2800" dirty="0">
                <a:solidFill>
                  <a:schemeClr val="accent1">
                    <a:lumMod val="75000"/>
                  </a:schemeClr>
                </a:solidFill>
              </a:rPr>
              <a:t>OBVEZE NOSITELJA, </a:t>
            </a:r>
            <a:r>
              <a:rPr lang="hr-HR" dirty="0">
                <a:solidFill>
                  <a:schemeClr val="accent1">
                    <a:lumMod val="75000"/>
                  </a:schemeClr>
                </a:solidFill>
              </a:rPr>
              <a:t>pog.7. TEKSTA NATJEČAJA</a:t>
            </a:r>
          </a:p>
        </p:txBody>
      </p:sp>
      <p:sp>
        <p:nvSpPr>
          <p:cNvPr id="3" name="TekstniOkvir 2">
            <a:extLst>
              <a:ext uri="{FF2B5EF4-FFF2-40B4-BE49-F238E27FC236}">
                <a16:creationId xmlns:a16="http://schemas.microsoft.com/office/drawing/2014/main" id="{26A8D1AB-F358-46E0-9355-47C1AD931608}"/>
              </a:ext>
            </a:extLst>
          </p:cNvPr>
          <p:cNvSpPr txBox="1"/>
          <p:nvPr/>
        </p:nvSpPr>
        <p:spPr>
          <a:xfrm>
            <a:off x="116958" y="1171806"/>
            <a:ext cx="10642593" cy="923330"/>
          </a:xfrm>
          <a:prstGeom prst="rect">
            <a:avLst/>
          </a:prstGeom>
          <a:noFill/>
          <a:ln>
            <a:solidFill>
              <a:schemeClr val="accent1">
                <a:lumMod val="60000"/>
                <a:lumOff val="40000"/>
              </a:schemeClr>
            </a:solidFill>
          </a:ln>
        </p:spPr>
        <p:txBody>
          <a:bodyPr wrap="none" rtlCol="0">
            <a:spAutoFit/>
          </a:bodyPr>
          <a:lstStyle/>
          <a:p>
            <a:r>
              <a:rPr lang="hr-HR" b="1" dirty="0"/>
              <a:t>Nositelj projekta koji ostvaruje pravo na potporu za provedbu projekta u okviru Mjere 1.2. mora djelovati u</a:t>
            </a:r>
          </a:p>
          <a:p>
            <a:r>
              <a:rPr lang="hr-HR" b="1" dirty="0"/>
              <a:t>skladu s uvjetima i ispunjavati niže navedene obveze tijekom cijelog razdoblja provedbe projekta i tijekom pet</a:t>
            </a:r>
          </a:p>
          <a:p>
            <a:r>
              <a:rPr lang="hr-HR" b="1" dirty="0"/>
              <a:t>godina nakon konačne uplate sredstava Nositelju projekta, a sukladno čl. 17. Pravilnika o provedbi LRSR:</a:t>
            </a:r>
          </a:p>
        </p:txBody>
      </p:sp>
      <p:sp>
        <p:nvSpPr>
          <p:cNvPr id="4" name="TekstniOkvir 3">
            <a:extLst>
              <a:ext uri="{FF2B5EF4-FFF2-40B4-BE49-F238E27FC236}">
                <a16:creationId xmlns:a16="http://schemas.microsoft.com/office/drawing/2014/main" id="{1AB0A27F-EF96-4F5E-BC33-B38823E8D00E}"/>
              </a:ext>
            </a:extLst>
          </p:cNvPr>
          <p:cNvSpPr txBox="1"/>
          <p:nvPr/>
        </p:nvSpPr>
        <p:spPr>
          <a:xfrm>
            <a:off x="223283" y="2095136"/>
            <a:ext cx="12060353" cy="4801314"/>
          </a:xfrm>
          <a:prstGeom prst="rect">
            <a:avLst/>
          </a:prstGeom>
          <a:noFill/>
        </p:spPr>
        <p:txBody>
          <a:bodyPr wrap="none" rtlCol="0">
            <a:spAutoFit/>
          </a:bodyPr>
          <a:lstStyle/>
          <a:p>
            <a:pPr marL="342900" indent="-342900">
              <a:buAutoNum type="arabicPeriod"/>
            </a:pPr>
            <a:r>
              <a:rPr lang="hr-HR" dirty="0"/>
              <a:t>Nositelj projekta koji </a:t>
            </a:r>
            <a:r>
              <a:rPr lang="hr-HR" b="1" dirty="0"/>
              <a:t>NIJE obveznik provedbe nabave sukladno Zakonu o javnoj nabavi</a:t>
            </a:r>
            <a:r>
              <a:rPr lang="hr-HR" dirty="0"/>
              <a:t>, obvezan je postupati sukladno </a:t>
            </a:r>
          </a:p>
          <a:p>
            <a:r>
              <a:rPr lang="hr-HR" dirty="0"/>
              <a:t>   postupcima definiranima </a:t>
            </a:r>
            <a:r>
              <a:rPr lang="hr-HR" dirty="0">
                <a:solidFill>
                  <a:schemeClr val="accent1">
                    <a:lumMod val="75000"/>
                  </a:schemeClr>
                </a:solidFill>
              </a:rPr>
              <a:t>Pravilima i uputama za provedbu postupka nabave koja su objavljena na mrežnim stranicama</a:t>
            </a:r>
          </a:p>
          <a:p>
            <a:r>
              <a:rPr lang="hr-HR" dirty="0">
                <a:solidFill>
                  <a:schemeClr val="accent1">
                    <a:lumMod val="75000"/>
                  </a:schemeClr>
                </a:solidFill>
              </a:rPr>
              <a:t>   Upravljačkog tijela – postupci za predmete nabave vrijednosti do 35.000,00 kuna (bez PDV-a) i jednake ili veće</a:t>
            </a:r>
          </a:p>
          <a:p>
            <a:r>
              <a:rPr lang="hr-HR" dirty="0">
                <a:solidFill>
                  <a:schemeClr val="accent1">
                    <a:lumMod val="75000"/>
                  </a:schemeClr>
                </a:solidFill>
              </a:rPr>
              <a:t>   od 35.000,00 kuna (bez PDV-a).</a:t>
            </a:r>
          </a:p>
          <a:p>
            <a:r>
              <a:rPr lang="hr-HR" dirty="0"/>
              <a:t>2. Nositelj projekta trajnu materijalnu imovinu koja je predmet potpore ne smije prodati, koristiti protivno svrsi za koju je</a:t>
            </a:r>
          </a:p>
          <a:p>
            <a:r>
              <a:rPr lang="hr-HR" dirty="0"/>
              <a:t>   namijenjena, dati u najam ili dati na bilo koje drugo raspolaganje i korištenje drugim pravnim ili fizičkim osobama </a:t>
            </a:r>
          </a:p>
          <a:p>
            <a:r>
              <a:rPr lang="hr-HR" dirty="0"/>
              <a:t>   najmanje pet godina od zadnje primljene uplate financijskih sredstava.</a:t>
            </a:r>
          </a:p>
          <a:p>
            <a:r>
              <a:rPr lang="hr-HR" dirty="0"/>
              <a:t>3. Nositelj projekta je dužan omogućiti Upravljačkom tijelu, Tijelu za ovjeravanje, Tijelu za reviziju, Europskoj komisiji, </a:t>
            </a:r>
          </a:p>
          <a:p>
            <a:r>
              <a:rPr lang="hr-HR" dirty="0"/>
              <a:t>   Europskom revizorskom sudu, Europskom uredu za borbu protiv prijevara (OLAF) i drugim nadležnim </a:t>
            </a:r>
          </a:p>
          <a:p>
            <a:r>
              <a:rPr lang="hr-HR" dirty="0"/>
              <a:t>   nadzornim/revizorskim tijelima kontrolu na terenu ulaganja za koje je ostvario potporu na temelju Pravilnika o provedbi LRSR </a:t>
            </a:r>
          </a:p>
          <a:p>
            <a:r>
              <a:rPr lang="hr-HR" dirty="0"/>
              <a:t>   i FLAG-natječaja od dana podnošenja prijave pa u razdoblju od pet godina od zadnje primljene uplate financijskih sredstava.</a:t>
            </a:r>
          </a:p>
          <a:p>
            <a:r>
              <a:rPr lang="hr-HR" dirty="0"/>
              <a:t>4. Za potrebe </a:t>
            </a:r>
            <a:r>
              <a:rPr lang="hr-HR" b="1" dirty="0"/>
              <a:t>kontrole na terenu u ranijoj fazi</a:t>
            </a:r>
            <a:r>
              <a:rPr lang="hr-HR" dirty="0"/>
              <a:t>, nositelj projekta je dužan obavijestiti Upravljačko tijelo i FLAG o provedbi </a:t>
            </a:r>
          </a:p>
          <a:p>
            <a:r>
              <a:rPr lang="hr-HR" dirty="0"/>
              <a:t>    radova/aktivnosti/stavljanja u funkciju opreme/predmeta koje nije moguće provjeriti redovnom kontrolom, </a:t>
            </a:r>
          </a:p>
          <a:p>
            <a:r>
              <a:rPr lang="hr-HR" dirty="0"/>
              <a:t>    najkasnije sedam radnih dana prije početka radova/aktivnosti odnosno stavljanja opreme/predmeta u namjenu/funkciju,</a:t>
            </a:r>
          </a:p>
          <a:p>
            <a:r>
              <a:rPr lang="hr-HR" dirty="0"/>
              <a:t>    putem elektroničke pošte: </a:t>
            </a:r>
          </a:p>
          <a:p>
            <a:r>
              <a:rPr lang="hr-HR" dirty="0"/>
              <a:t>5. Nositelj projekta mora provoditi </a:t>
            </a:r>
            <a:r>
              <a:rPr lang="hr-HR" b="1" dirty="0"/>
              <a:t>mjere informiranja i promidžbe </a:t>
            </a:r>
            <a:r>
              <a:rPr lang="hr-HR" dirty="0"/>
              <a:t>sukladno </a:t>
            </a:r>
            <a:r>
              <a:rPr lang="hr-HR" dirty="0">
                <a:solidFill>
                  <a:schemeClr val="accent1">
                    <a:lumMod val="75000"/>
                  </a:schemeClr>
                </a:solidFill>
              </a:rPr>
              <a:t>Pravilima i uputama za provedbu mjera </a:t>
            </a:r>
          </a:p>
          <a:p>
            <a:r>
              <a:rPr lang="hr-HR" dirty="0">
                <a:solidFill>
                  <a:schemeClr val="accent1">
                    <a:lumMod val="75000"/>
                  </a:schemeClr>
                </a:solidFill>
              </a:rPr>
              <a:t>informiranja i promidžbe dostupna na mrežnim stranicama Upravljačkog tijela.</a:t>
            </a:r>
          </a:p>
        </p:txBody>
      </p:sp>
    </p:spTree>
    <p:extLst>
      <p:ext uri="{BB962C8B-B14F-4D97-AF65-F5344CB8AC3E}">
        <p14:creationId xmlns:p14="http://schemas.microsoft.com/office/powerpoint/2010/main" val="3440307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a:extLst>
              <a:ext uri="{FF2B5EF4-FFF2-40B4-BE49-F238E27FC236}">
                <a16:creationId xmlns:a16="http://schemas.microsoft.com/office/drawing/2014/main" id="{E8A1C0A0-ADFF-4082-B82B-CB7DA28D7B86}"/>
              </a:ext>
            </a:extLst>
          </p:cNvPr>
          <p:cNvSpPr txBox="1"/>
          <p:nvPr/>
        </p:nvSpPr>
        <p:spPr>
          <a:xfrm>
            <a:off x="435934" y="329610"/>
            <a:ext cx="5469511" cy="523220"/>
          </a:xfrm>
          <a:prstGeom prst="rect">
            <a:avLst/>
          </a:prstGeom>
          <a:noFill/>
        </p:spPr>
        <p:txBody>
          <a:bodyPr wrap="none" rtlCol="0">
            <a:spAutoFit/>
          </a:bodyPr>
          <a:lstStyle/>
          <a:p>
            <a:r>
              <a:rPr lang="hr-HR" sz="2800" dirty="0">
                <a:solidFill>
                  <a:schemeClr val="accent1">
                    <a:lumMod val="75000"/>
                  </a:schemeClr>
                </a:solidFill>
              </a:rPr>
              <a:t>KRITERIJI ODABIRA</a:t>
            </a:r>
            <a:r>
              <a:rPr lang="hr-HR" dirty="0">
                <a:solidFill>
                  <a:schemeClr val="accent1">
                    <a:lumMod val="75000"/>
                  </a:schemeClr>
                </a:solidFill>
              </a:rPr>
              <a:t>, </a:t>
            </a:r>
            <a:r>
              <a:rPr lang="hr-HR" dirty="0" err="1">
                <a:solidFill>
                  <a:schemeClr val="accent1">
                    <a:lumMod val="75000"/>
                  </a:schemeClr>
                </a:solidFill>
              </a:rPr>
              <a:t>pog</a:t>
            </a:r>
            <a:r>
              <a:rPr lang="hr-HR" dirty="0">
                <a:solidFill>
                  <a:schemeClr val="accent1">
                    <a:lumMod val="75000"/>
                  </a:schemeClr>
                </a:solidFill>
              </a:rPr>
              <a:t>. 8. TEKSTA NATJEČAJA</a:t>
            </a:r>
          </a:p>
        </p:txBody>
      </p:sp>
      <p:sp>
        <p:nvSpPr>
          <p:cNvPr id="3" name="TekstniOkvir 2">
            <a:extLst>
              <a:ext uri="{FF2B5EF4-FFF2-40B4-BE49-F238E27FC236}">
                <a16:creationId xmlns:a16="http://schemas.microsoft.com/office/drawing/2014/main" id="{BB557AA0-706B-4F38-BB82-B78F0AB7BA70}"/>
              </a:ext>
            </a:extLst>
          </p:cNvPr>
          <p:cNvSpPr txBox="1"/>
          <p:nvPr/>
        </p:nvSpPr>
        <p:spPr>
          <a:xfrm>
            <a:off x="520995" y="1339702"/>
            <a:ext cx="4208268" cy="923330"/>
          </a:xfrm>
          <a:prstGeom prst="rect">
            <a:avLst/>
          </a:prstGeom>
          <a:noFill/>
        </p:spPr>
        <p:txBody>
          <a:bodyPr wrap="none" rtlCol="0">
            <a:spAutoFit/>
          </a:bodyPr>
          <a:lstStyle/>
          <a:p>
            <a:r>
              <a:rPr lang="hr-HR" dirty="0"/>
              <a:t>Uvjeti i kriteriji za odabir operacija su:</a:t>
            </a:r>
          </a:p>
          <a:p>
            <a:r>
              <a:rPr lang="hr-HR" dirty="0"/>
              <a:t>− </a:t>
            </a:r>
            <a:r>
              <a:rPr lang="hr-HR" b="1" dirty="0"/>
              <a:t>Uvjeti prihvatljivosti</a:t>
            </a:r>
            <a:r>
              <a:rPr lang="hr-HR" dirty="0"/>
              <a:t> - kriteriji isključenja;</a:t>
            </a:r>
          </a:p>
          <a:p>
            <a:r>
              <a:rPr lang="hr-HR" dirty="0"/>
              <a:t>− </a:t>
            </a:r>
            <a:r>
              <a:rPr lang="hr-HR" b="1" dirty="0"/>
              <a:t>Specifični kriteriji </a:t>
            </a:r>
            <a:r>
              <a:rPr lang="hr-HR" dirty="0"/>
              <a:t>- kriteriji ocjenjivanja.</a:t>
            </a:r>
          </a:p>
        </p:txBody>
      </p:sp>
      <p:sp>
        <p:nvSpPr>
          <p:cNvPr id="4" name="TekstniOkvir 3">
            <a:extLst>
              <a:ext uri="{FF2B5EF4-FFF2-40B4-BE49-F238E27FC236}">
                <a16:creationId xmlns:a16="http://schemas.microsoft.com/office/drawing/2014/main" id="{D8DC576F-CF34-4359-BEB3-52ECF1407F3A}"/>
              </a:ext>
            </a:extLst>
          </p:cNvPr>
          <p:cNvSpPr txBox="1"/>
          <p:nvPr/>
        </p:nvSpPr>
        <p:spPr>
          <a:xfrm>
            <a:off x="520995" y="3094074"/>
            <a:ext cx="2873287" cy="523220"/>
          </a:xfrm>
          <a:prstGeom prst="rect">
            <a:avLst/>
          </a:prstGeom>
          <a:noFill/>
        </p:spPr>
        <p:txBody>
          <a:bodyPr wrap="none" rtlCol="0">
            <a:spAutoFit/>
          </a:bodyPr>
          <a:lstStyle/>
          <a:p>
            <a:r>
              <a:rPr lang="hr-HR" sz="2800" dirty="0">
                <a:solidFill>
                  <a:schemeClr val="accent1">
                    <a:lumMod val="75000"/>
                  </a:schemeClr>
                </a:solidFill>
              </a:rPr>
              <a:t>PRIJAVA PROJEKTA</a:t>
            </a:r>
          </a:p>
        </p:txBody>
      </p:sp>
      <p:sp>
        <p:nvSpPr>
          <p:cNvPr id="5" name="TekstniOkvir 4">
            <a:extLst>
              <a:ext uri="{FF2B5EF4-FFF2-40B4-BE49-F238E27FC236}">
                <a16:creationId xmlns:a16="http://schemas.microsoft.com/office/drawing/2014/main" id="{7AF3D292-A623-4785-A4BD-E8B5B57D9B23}"/>
              </a:ext>
            </a:extLst>
          </p:cNvPr>
          <p:cNvSpPr txBox="1"/>
          <p:nvPr/>
        </p:nvSpPr>
        <p:spPr>
          <a:xfrm>
            <a:off x="659219" y="4029740"/>
            <a:ext cx="11107849" cy="2031325"/>
          </a:xfrm>
          <a:prstGeom prst="rect">
            <a:avLst/>
          </a:prstGeom>
          <a:noFill/>
          <a:ln w="38100">
            <a:solidFill>
              <a:schemeClr val="accent5">
                <a:lumMod val="75000"/>
              </a:schemeClr>
            </a:solidFill>
          </a:ln>
        </p:spPr>
        <p:txBody>
          <a:bodyPr wrap="none" rtlCol="0">
            <a:spAutoFit/>
          </a:bodyPr>
          <a:lstStyle/>
          <a:p>
            <a:r>
              <a:rPr lang="hr-HR" dirty="0"/>
              <a:t>Da bi prijava bila potpuna potrebno je dostaviti: </a:t>
            </a:r>
          </a:p>
          <a:p>
            <a:endParaRPr lang="hr-HR" dirty="0"/>
          </a:p>
          <a:p>
            <a:pPr marL="342900" indent="-342900">
              <a:buAutoNum type="arabicPeriod"/>
            </a:pPr>
            <a:r>
              <a:rPr lang="hr-HR" dirty="0"/>
              <a:t>Ispunjen, potpisan i </a:t>
            </a:r>
            <a:r>
              <a:rPr lang="hr-HR" dirty="0" err="1"/>
              <a:t>pečatiran</a:t>
            </a:r>
            <a:r>
              <a:rPr lang="hr-HR" dirty="0"/>
              <a:t> Obrazac 1.A </a:t>
            </a:r>
          </a:p>
          <a:p>
            <a:pPr marL="342900" indent="-342900">
              <a:buFont typeface="+mj-lt"/>
              <a:buAutoNum type="arabicPeriod"/>
            </a:pPr>
            <a:r>
              <a:rPr lang="hr-HR" dirty="0"/>
              <a:t>Ispunjen, potpisan i </a:t>
            </a:r>
            <a:r>
              <a:rPr lang="hr-HR" dirty="0" err="1"/>
              <a:t>pečatiran</a:t>
            </a:r>
            <a:r>
              <a:rPr lang="hr-HR" dirty="0"/>
              <a:t> Obrazac 1.B</a:t>
            </a:r>
          </a:p>
          <a:p>
            <a:r>
              <a:rPr lang="hr-HR" dirty="0"/>
              <a:t>3.   Sve obrasce i dokumentaciju iz Priloga I. (koja je primjenjiva)</a:t>
            </a:r>
          </a:p>
          <a:p>
            <a:r>
              <a:rPr lang="hr-HR" dirty="0"/>
              <a:t>Prijave projekata podnose se u jednom zatvorenom paketu/omotnici isključivo preporučenom poštom s povratnicom</a:t>
            </a:r>
          </a:p>
          <a:p>
            <a:r>
              <a:rPr lang="hr-HR" dirty="0"/>
              <a:t>  VIDLJIVIM DATUMOM SLANJA (datum, vrijeme)od </a:t>
            </a:r>
            <a:r>
              <a:rPr lang="hr-HR" b="1" dirty="0"/>
              <a:t>dana 15.10.2020. a najkasnije do 15.12.2020.</a:t>
            </a:r>
          </a:p>
        </p:txBody>
      </p:sp>
    </p:spTree>
    <p:extLst>
      <p:ext uri="{BB962C8B-B14F-4D97-AF65-F5344CB8AC3E}">
        <p14:creationId xmlns:p14="http://schemas.microsoft.com/office/powerpoint/2010/main" val="2463318176"/>
      </p:ext>
    </p:extLst>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263</TotalTime>
  <Words>2041</Words>
  <Application>Microsoft Office PowerPoint</Application>
  <PresentationFormat>Široki zaslon</PresentationFormat>
  <Paragraphs>160</Paragraphs>
  <Slides>13</Slides>
  <Notes>0</Notes>
  <HiddenSlides>0</HiddenSlides>
  <MMClips>0</MMClips>
  <ScaleCrop>false</ScaleCrop>
  <HeadingPairs>
    <vt:vector size="6" baseType="variant">
      <vt:variant>
        <vt:lpstr>Korišteni fontovi</vt:lpstr>
      </vt:variant>
      <vt:variant>
        <vt:i4>5</vt:i4>
      </vt:variant>
      <vt:variant>
        <vt:lpstr>Tema</vt:lpstr>
      </vt:variant>
      <vt:variant>
        <vt:i4>1</vt:i4>
      </vt:variant>
      <vt:variant>
        <vt:lpstr>Naslovi slajdova</vt:lpstr>
      </vt:variant>
      <vt:variant>
        <vt:i4>13</vt:i4>
      </vt:variant>
    </vt:vector>
  </HeadingPairs>
  <TitlesOfParts>
    <vt:vector size="19" baseType="lpstr">
      <vt:lpstr>Arial</vt:lpstr>
      <vt:lpstr>Calibri</vt:lpstr>
      <vt:lpstr>Calibri Light</vt:lpstr>
      <vt:lpstr>Calibri-Light</vt:lpstr>
      <vt:lpstr>Calibri-LightItalic</vt:lpstr>
      <vt:lpstr>Tema sustava Office</vt:lpstr>
      <vt:lpstr>FLAG NATJEČAJ  MJERA 1.2 POTPORA JAČANJU KONKURENTNOSTI RIBARSTVA I AKVAKULUTRE </vt:lpstr>
      <vt:lpstr>Specifični cilj FLAG natječaja (strateški cilj SC1 iz LRSR-a): Jačanje konkurentnosti i održivosti sektora ribarstva i akvakulture na području Lokalne akcijske grupe u ribarstvu „Tri mora”.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lpstr>PowerPoint prezentacija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FLAG NATJEČAJ  MJERA 1.2. POTPORA JAČANJU KONKURENTNOSTI RIBARSTVA IAKVAKULUTRE</dc:title>
  <dc:creator>tri mora</dc:creator>
  <cp:lastModifiedBy>tri mora</cp:lastModifiedBy>
  <cp:revision>23</cp:revision>
  <dcterms:created xsi:type="dcterms:W3CDTF">2020-10-09T10:57:50Z</dcterms:created>
  <dcterms:modified xsi:type="dcterms:W3CDTF">2020-10-13T09:29:09Z</dcterms:modified>
</cp:coreProperties>
</file>